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9" r:id="rId9"/>
    <p:sldId id="273" r:id="rId10"/>
    <p:sldId id="275" r:id="rId11"/>
    <p:sldId id="276" r:id="rId12"/>
    <p:sldId id="280" r:id="rId13"/>
    <p:sldId id="267" r:id="rId14"/>
    <p:sldId id="269" r:id="rId15"/>
    <p:sldId id="270" r:id="rId16"/>
    <p:sldId id="265" r:id="rId17"/>
    <p:sldId id="271" r:id="rId18"/>
    <p:sldId id="272" r:id="rId19"/>
    <p:sldId id="278" r:id="rId20"/>
    <p:sldId id="266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lear Sans Regular Bold" panose="020B0603030202020304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B49"/>
    <a:srgbClr val="A100FF"/>
    <a:srgbClr val="2831A2"/>
    <a:srgbClr val="963488"/>
    <a:srgbClr val="883C84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7030" autoAdjust="0"/>
  </p:normalViewPr>
  <p:slideViewPr>
    <p:cSldViewPr>
      <p:cViewPr varScale="1">
        <p:scale>
          <a:sx n="77" d="100"/>
          <a:sy n="77" d="100"/>
        </p:scale>
        <p:origin x="24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2256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4548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496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112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2456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Fostering sponsored content collaborations between influencers and brands in these niches can boost revenue. 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5991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1603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422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66178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994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352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5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6.tmp"/><Relationship Id="rId9" Type="http://schemas.openxmlformats.org/officeDocument/2006/relationships/image" Target="../media/image2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9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0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2.jpe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1.tmp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4.tmp"/><Relationship Id="rId4" Type="http://schemas.openxmlformats.org/officeDocument/2006/relationships/image" Target="../media/image22.tmp"/><Relationship Id="rId9" Type="http://schemas.openxmlformats.org/officeDocument/2006/relationships/image" Target="../media/image23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764000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211330" y="2827606"/>
            <a:ext cx="5482998" cy="4022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3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Content 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3" y="-710236"/>
            <a:ext cx="17253776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7172" name="Picture 4" descr="Top 10 Good Business Analyst Interview Questions | IRM Training">
            <a:extLst>
              <a:ext uri="{FF2B5EF4-FFF2-40B4-BE49-F238E27FC236}">
                <a16:creationId xmlns:a16="http://schemas.microsoft.com/office/drawing/2014/main" id="{80C250D0-D430-EFE5-11C5-8B66D726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89" y="4045668"/>
            <a:ext cx="3547796" cy="219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9E736C-3D78-5068-4CB6-B37287DE0423}"/>
              </a:ext>
            </a:extLst>
          </p:cNvPr>
          <p:cNvSpPr txBox="1"/>
          <p:nvPr/>
        </p:nvSpPr>
        <p:spPr>
          <a:xfrm>
            <a:off x="7256414" y="4983415"/>
            <a:ext cx="708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24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 are the five categories that have consistently generated the highest user engagement?</a:t>
            </a:r>
            <a:endParaRPr lang="en-GB" sz="24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2D4C57A-8A8E-82B5-2D76-C01E83861229}"/>
              </a:ext>
            </a:extLst>
          </p:cNvPr>
          <p:cNvSpPr/>
          <p:nvPr/>
        </p:nvSpPr>
        <p:spPr>
          <a:xfrm>
            <a:off x="3541018" y="5524500"/>
            <a:ext cx="6958576" cy="3522897"/>
          </a:xfrm>
          <a:prstGeom prst="rect">
            <a:avLst/>
          </a:prstGeom>
          <a:noFill/>
          <a:ln>
            <a:solidFill>
              <a:srgbClr val="461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 descr="A pie chart with text overlay&#10;&#10;Description automatically generated">
            <a:extLst>
              <a:ext uri="{FF2B5EF4-FFF2-40B4-BE49-F238E27FC236}">
                <a16:creationId xmlns:a16="http://schemas.microsoft.com/office/drawing/2014/main" id="{D9E11896-8A4D-6388-A36B-D0F3AD987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59" y="5701512"/>
            <a:ext cx="4059921" cy="306665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BA248D6-3D10-4885-F43F-59A49153C863}"/>
              </a:ext>
            </a:extLst>
          </p:cNvPr>
          <p:cNvSpPr/>
          <p:nvPr/>
        </p:nvSpPr>
        <p:spPr>
          <a:xfrm>
            <a:off x="11024139" y="2171699"/>
            <a:ext cx="6165263" cy="5410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B27EE32A-0C8E-E45F-83EA-B3FA69381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387068"/>
            <a:ext cx="5808792" cy="3509342"/>
          </a:xfrm>
          <a:prstGeom prst="rect">
            <a:avLst/>
          </a:prstGeom>
          <a:solidFill>
            <a:schemeClr val="accent2"/>
          </a:solidFill>
        </p:spPr>
      </p:pic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41" name="Picture 40" descr="A bar chart with text&#10;&#10;Description automatically generated">
            <a:extLst>
              <a:ext uri="{FF2B5EF4-FFF2-40B4-BE49-F238E27FC236}">
                <a16:creationId xmlns:a16="http://schemas.microsoft.com/office/drawing/2014/main" id="{B8051042-4FE0-30E2-74B4-CDC9BC5EC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32" y="1219114"/>
            <a:ext cx="7831725" cy="4115304"/>
          </a:xfrm>
          <a:prstGeom prst="rect">
            <a:avLst/>
          </a:prstGeom>
        </p:spPr>
      </p:pic>
      <p:sp>
        <p:nvSpPr>
          <p:cNvPr id="43" name="TextBox 6">
            <a:extLst>
              <a:ext uri="{FF2B5EF4-FFF2-40B4-BE49-F238E27FC236}">
                <a16:creationId xmlns:a16="http://schemas.microsoft.com/office/drawing/2014/main" id="{1D242C35-7759-ACB3-F527-79079F9B9E97}"/>
              </a:ext>
            </a:extLst>
          </p:cNvPr>
          <p:cNvSpPr txBox="1"/>
          <p:nvPr/>
        </p:nvSpPr>
        <p:spPr>
          <a:xfrm rot="16200000">
            <a:off x="-1032508" y="3876325"/>
            <a:ext cx="4258535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Top 5 Categories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0FE8B9-C617-532F-5CF5-AA8816880893}"/>
              </a:ext>
            </a:extLst>
          </p:cNvPr>
          <p:cNvSpPr txBox="1"/>
          <p:nvPr/>
        </p:nvSpPr>
        <p:spPr>
          <a:xfrm>
            <a:off x="8523090" y="6373640"/>
            <a:ext cx="1838362" cy="193899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About 65% positive sentiment among the top 5.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17F85F-5DF0-0ADE-4AA9-5D1D7A22E75B}"/>
              </a:ext>
            </a:extLst>
          </p:cNvPr>
          <p:cNvSpPr txBox="1"/>
          <p:nvPr/>
        </p:nvSpPr>
        <p:spPr>
          <a:xfrm>
            <a:off x="13796110" y="9115759"/>
            <a:ext cx="44918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Image </a:t>
            </a:r>
            <a:r>
              <a:rPr lang="en-GB" sz="12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sz="1200" i="1" dirty="0"/>
              <a:t>: https://</a:t>
            </a:r>
            <a:r>
              <a:rPr lang="en-US" sz="1200" i="1" dirty="0" err="1"/>
              <a:t>www.istockphoto.com</a:t>
            </a:r>
            <a:r>
              <a:rPr lang="en-US" sz="1200" i="1" dirty="0"/>
              <a:t>/photos/top-5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FBFD6FAF-712C-61AA-EC63-7D2D01F09806}"/>
              </a:ext>
            </a:extLst>
          </p:cNvPr>
          <p:cNvSpPr txBox="1"/>
          <p:nvPr/>
        </p:nvSpPr>
        <p:spPr>
          <a:xfrm>
            <a:off x="2573769" y="0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5F5C4C-225A-4EB8-99CA-B3F44371F48B}"/>
              </a:ext>
            </a:extLst>
          </p:cNvPr>
          <p:cNvSpPr txBox="1"/>
          <p:nvPr/>
        </p:nvSpPr>
        <p:spPr>
          <a:xfrm>
            <a:off x="12120020" y="6212373"/>
            <a:ext cx="3922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Animal contributing over 21.5% </a:t>
            </a:r>
          </a:p>
        </p:txBody>
      </p:sp>
    </p:spTree>
    <p:extLst>
      <p:ext uri="{BB962C8B-B14F-4D97-AF65-F5344CB8AC3E}">
        <p14:creationId xmlns:p14="http://schemas.microsoft.com/office/powerpoint/2010/main" val="412408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3" y="-710236"/>
            <a:ext cx="17253776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7172" name="Picture 4" descr="Top 10 Good Business Analyst Interview Questions | IRM Training">
            <a:extLst>
              <a:ext uri="{FF2B5EF4-FFF2-40B4-BE49-F238E27FC236}">
                <a16:creationId xmlns:a16="http://schemas.microsoft.com/office/drawing/2014/main" id="{80C250D0-D430-EFE5-11C5-8B66D726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89" y="4045668"/>
            <a:ext cx="3547796" cy="219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9E736C-3D78-5068-4CB6-B37287DE0423}"/>
              </a:ext>
            </a:extLst>
          </p:cNvPr>
          <p:cNvSpPr txBox="1"/>
          <p:nvPr/>
        </p:nvSpPr>
        <p:spPr>
          <a:xfrm>
            <a:off x="7256412" y="4983415"/>
            <a:ext cx="8038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24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 are the key trends and factors driving engagement in these top five categories?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08E61-9741-0B38-B504-D2BA48CB743A}"/>
              </a:ext>
            </a:extLst>
          </p:cNvPr>
          <p:cNvSpPr txBox="1"/>
          <p:nvPr/>
        </p:nvSpPr>
        <p:spPr>
          <a:xfrm>
            <a:off x="3004116" y="1742343"/>
            <a:ext cx="51587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4800" b="1" kern="0" dirty="0">
                <a:solidFill>
                  <a:srgbClr val="A100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Additional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21024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162C22C-EB8F-C31B-5D7C-E09753BAF9D1}"/>
              </a:ext>
            </a:extLst>
          </p:cNvPr>
          <p:cNvSpPr/>
          <p:nvPr/>
        </p:nvSpPr>
        <p:spPr>
          <a:xfrm>
            <a:off x="11091535" y="2857500"/>
            <a:ext cx="6540712" cy="60960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3" y="-1235380"/>
            <a:ext cx="17253776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2" name="Picture 3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603BE8A9-85C2-9871-3DD4-EEDB074DA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65" y="3055720"/>
            <a:ext cx="8258858" cy="5043978"/>
          </a:xfrm>
          <a:prstGeom prst="rect">
            <a:avLst/>
          </a:prstGeom>
        </p:spPr>
      </p:pic>
      <p:sp>
        <p:nvSpPr>
          <p:cNvPr id="31" name="TextBox 6">
            <a:extLst>
              <a:ext uri="{FF2B5EF4-FFF2-40B4-BE49-F238E27FC236}">
                <a16:creationId xmlns:a16="http://schemas.microsoft.com/office/drawing/2014/main" id="{9598EA4E-F0C1-92F5-69F8-6A7062DCE089}"/>
              </a:ext>
            </a:extLst>
          </p:cNvPr>
          <p:cNvSpPr txBox="1"/>
          <p:nvPr/>
        </p:nvSpPr>
        <p:spPr>
          <a:xfrm rot="16200000">
            <a:off x="-1032508" y="3876325"/>
            <a:ext cx="4258535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Top 5 Categories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0D6207-A3A1-2F04-8D1A-51FCB947DCB7}"/>
              </a:ext>
            </a:extLst>
          </p:cNvPr>
          <p:cNvSpPr txBox="1"/>
          <p:nvPr/>
        </p:nvSpPr>
        <p:spPr>
          <a:xfrm>
            <a:off x="11180467" y="3156663"/>
            <a:ext cx="631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User engagement vary by the content 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FDB63-EBF6-DC9C-31B5-7D1E5A06FEC5}"/>
              </a:ext>
            </a:extLst>
          </p:cNvPr>
          <p:cNvSpPr txBox="1"/>
          <p:nvPr/>
        </p:nvSpPr>
        <p:spPr>
          <a:xfrm>
            <a:off x="4560887" y="2051123"/>
            <a:ext cx="10324189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Content Type is a factor that contributes to user engagement</a:t>
            </a: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646220C1-F435-5283-B0A7-D13845388AA9}"/>
              </a:ext>
            </a:extLst>
          </p:cNvPr>
          <p:cNvSpPr txBox="1"/>
          <p:nvPr/>
        </p:nvSpPr>
        <p:spPr>
          <a:xfrm>
            <a:off x="2929574" y="702786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F579982-E08D-23C9-367C-DC67CB467783}"/>
              </a:ext>
            </a:extLst>
          </p:cNvPr>
          <p:cNvSpPr/>
          <p:nvPr/>
        </p:nvSpPr>
        <p:spPr>
          <a:xfrm>
            <a:off x="11324359" y="4588132"/>
            <a:ext cx="6173780" cy="399940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Animal contents are most preferred in photo, followed by audio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Science contents are most preferred in video, followed by photo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Healthy Eating contents are most preferred in audio, followed by video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Technology contents are most preferred in audio, followed by GIF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7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</a:rPr>
              <a:t>Food contents are most preferred in video, followed by GIF</a:t>
            </a:r>
          </a:p>
          <a:p>
            <a:pPr algn="ctr"/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CF779C-173B-E6C2-1AEE-2144483B1172}"/>
              </a:ext>
            </a:extLst>
          </p:cNvPr>
          <p:cNvSpPr/>
          <p:nvPr/>
        </p:nvSpPr>
        <p:spPr>
          <a:xfrm>
            <a:off x="10822760" y="4627640"/>
            <a:ext cx="7028376" cy="4682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graph of different colored vertical lines&#10;&#10;Description automatically generated">
            <a:extLst>
              <a:ext uri="{FF2B5EF4-FFF2-40B4-BE49-F238E27FC236}">
                <a16:creationId xmlns:a16="http://schemas.microsoft.com/office/drawing/2014/main" id="{191EB5F9-A3A8-8722-3587-28E4AC2B7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74" y="1073245"/>
            <a:ext cx="7506570" cy="4501368"/>
          </a:xfrm>
          <a:prstGeom prst="rect">
            <a:avLst/>
          </a:prstGeom>
        </p:spPr>
      </p:pic>
      <p:pic>
        <p:nvPicPr>
          <p:cNvPr id="34" name="Picture 33" descr="A graph of a bar graph&#10;&#10;Description automatically generated">
            <a:extLst>
              <a:ext uri="{FF2B5EF4-FFF2-40B4-BE49-F238E27FC236}">
                <a16:creationId xmlns:a16="http://schemas.microsoft.com/office/drawing/2014/main" id="{E01399BD-7ABD-2448-E73E-974B2E35E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276" y="4869288"/>
            <a:ext cx="6557370" cy="4162833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6">
            <a:extLst>
              <a:ext uri="{FF2B5EF4-FFF2-40B4-BE49-F238E27FC236}">
                <a16:creationId xmlns:a16="http://schemas.microsoft.com/office/drawing/2014/main" id="{1092CAE7-CB8E-A753-15FB-D447B6CDCC81}"/>
              </a:ext>
            </a:extLst>
          </p:cNvPr>
          <p:cNvSpPr txBox="1"/>
          <p:nvPr/>
        </p:nvSpPr>
        <p:spPr>
          <a:xfrm rot="16200000">
            <a:off x="-1032508" y="3876325"/>
            <a:ext cx="4258535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Top 5 Categories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BC3887-A71A-A1A1-99E0-10482209300D}"/>
              </a:ext>
            </a:extLst>
          </p:cNvPr>
          <p:cNvSpPr txBox="1"/>
          <p:nvPr/>
        </p:nvSpPr>
        <p:spPr>
          <a:xfrm>
            <a:off x="6631380" y="507736"/>
            <a:ext cx="9761401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Another factor that contributes to user engagement is the day of the week.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47C1B4-CA32-ABBF-2275-4D0D33DE3D49}"/>
              </a:ext>
            </a:extLst>
          </p:cNvPr>
          <p:cNvSpPr txBox="1"/>
          <p:nvPr/>
        </p:nvSpPr>
        <p:spPr>
          <a:xfrm>
            <a:off x="2467334" y="6107357"/>
            <a:ext cx="8144463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Time of the day is a factor that contributes to user engagement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EEB798-4641-22DA-40AF-AB0635889328}"/>
              </a:ext>
            </a:extLst>
          </p:cNvPr>
          <p:cNvSpPr txBox="1"/>
          <p:nvPr/>
        </p:nvSpPr>
        <p:spPr>
          <a:xfrm>
            <a:off x="10822760" y="2598601"/>
            <a:ext cx="6950058" cy="19082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Animal content are preferred mostly on Friday and Sunday</a:t>
            </a:r>
          </a:p>
          <a:p>
            <a:pPr lvl="1"/>
            <a:r>
              <a:rPr lang="en-US" dirty="0"/>
              <a:t>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Technology content are preferred mostly on Tuesday and Thursday</a:t>
            </a:r>
          </a:p>
          <a:p>
            <a:pPr lvl="1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DEA93D-01BE-5835-2A15-CBBFC06773A0}"/>
              </a:ext>
            </a:extLst>
          </p:cNvPr>
          <p:cNvSpPr txBox="1"/>
          <p:nvPr/>
        </p:nvSpPr>
        <p:spPr>
          <a:xfrm>
            <a:off x="10457108" y="1564405"/>
            <a:ext cx="750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common trend is that preferred content vary by the day of the week.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198666-F358-9AB0-7305-3D1ED48CAFDC}"/>
              </a:ext>
            </a:extLst>
          </p:cNvPr>
          <p:cNvSpPr txBox="1"/>
          <p:nvPr/>
        </p:nvSpPr>
        <p:spPr>
          <a:xfrm>
            <a:off x="3157682" y="7215668"/>
            <a:ext cx="6501733" cy="1200329"/>
          </a:xfrm>
          <a:custGeom>
            <a:avLst/>
            <a:gdLst>
              <a:gd name="connsiteX0" fmla="*/ 0 w 6501733"/>
              <a:gd name="connsiteY0" fmla="*/ 0 h 1200329"/>
              <a:gd name="connsiteX1" fmla="*/ 6501733 w 6501733"/>
              <a:gd name="connsiteY1" fmla="*/ 0 h 1200329"/>
              <a:gd name="connsiteX2" fmla="*/ 6501733 w 6501733"/>
              <a:gd name="connsiteY2" fmla="*/ 1200329 h 1200329"/>
              <a:gd name="connsiteX3" fmla="*/ 0 w 6501733"/>
              <a:gd name="connsiteY3" fmla="*/ 1200329 h 1200329"/>
              <a:gd name="connsiteX4" fmla="*/ 0 w 6501733"/>
              <a:gd name="connsiteY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1733" h="1200329" extrusionOk="0">
                <a:moveTo>
                  <a:pt x="0" y="0"/>
                </a:moveTo>
                <a:cubicBezTo>
                  <a:pt x="2967428" y="118645"/>
                  <a:pt x="4925748" y="116012"/>
                  <a:pt x="6501733" y="0"/>
                </a:cubicBezTo>
                <a:cubicBezTo>
                  <a:pt x="6470619" y="337080"/>
                  <a:pt x="6541223" y="899796"/>
                  <a:pt x="6501733" y="1200329"/>
                </a:cubicBezTo>
                <a:cubicBezTo>
                  <a:pt x="3583195" y="1334929"/>
                  <a:pt x="2196377" y="1043133"/>
                  <a:pt x="0" y="1200329"/>
                </a:cubicBezTo>
                <a:cubicBezTo>
                  <a:pt x="-5118" y="993769"/>
                  <a:pt x="-42443" y="12989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User engagement is highest in the morning—animal content, followed by science content trend the most. 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Healthy eating content tends to trend at night.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60513676-272B-C304-D532-FF50C6F34D1B}"/>
              </a:ext>
            </a:extLst>
          </p:cNvPr>
          <p:cNvSpPr txBox="1"/>
          <p:nvPr/>
        </p:nvSpPr>
        <p:spPr>
          <a:xfrm>
            <a:off x="2638117" y="-151954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2528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2619" y="9410700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FE67DC50-B595-7C1C-5EE1-16BB2E3D0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74" y="2732006"/>
            <a:ext cx="8277749" cy="5029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E2F9289-C636-EAFD-B658-4589CBB7FAE7}"/>
              </a:ext>
            </a:extLst>
          </p:cNvPr>
          <p:cNvSpPr txBox="1"/>
          <p:nvPr/>
        </p:nvSpPr>
        <p:spPr>
          <a:xfrm>
            <a:off x="11067928" y="3310005"/>
            <a:ext cx="6957298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Engagement are highest on Thursday.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BE1FE8-22D9-98FA-9FB3-80C134B9B497}"/>
              </a:ext>
            </a:extLst>
          </p:cNvPr>
          <p:cNvSpPr txBox="1"/>
          <p:nvPr/>
        </p:nvSpPr>
        <p:spPr>
          <a:xfrm>
            <a:off x="11653618" y="4588873"/>
            <a:ext cx="5785918" cy="830997"/>
          </a:xfrm>
          <a:custGeom>
            <a:avLst/>
            <a:gdLst>
              <a:gd name="connsiteX0" fmla="*/ 0 w 5785918"/>
              <a:gd name="connsiteY0" fmla="*/ 0 h 830997"/>
              <a:gd name="connsiteX1" fmla="*/ 405014 w 5785918"/>
              <a:gd name="connsiteY1" fmla="*/ 0 h 830997"/>
              <a:gd name="connsiteX2" fmla="*/ 867888 w 5785918"/>
              <a:gd name="connsiteY2" fmla="*/ 0 h 830997"/>
              <a:gd name="connsiteX3" fmla="*/ 1562198 w 5785918"/>
              <a:gd name="connsiteY3" fmla="*/ 0 h 830997"/>
              <a:gd name="connsiteX4" fmla="*/ 2140790 w 5785918"/>
              <a:gd name="connsiteY4" fmla="*/ 0 h 830997"/>
              <a:gd name="connsiteX5" fmla="*/ 2719381 w 5785918"/>
              <a:gd name="connsiteY5" fmla="*/ 0 h 830997"/>
              <a:gd name="connsiteX6" fmla="*/ 3182255 w 5785918"/>
              <a:gd name="connsiteY6" fmla="*/ 0 h 830997"/>
              <a:gd name="connsiteX7" fmla="*/ 3587269 w 5785918"/>
              <a:gd name="connsiteY7" fmla="*/ 0 h 830997"/>
              <a:gd name="connsiteX8" fmla="*/ 4050143 w 5785918"/>
              <a:gd name="connsiteY8" fmla="*/ 0 h 830997"/>
              <a:gd name="connsiteX9" fmla="*/ 4513016 w 5785918"/>
              <a:gd name="connsiteY9" fmla="*/ 0 h 830997"/>
              <a:gd name="connsiteX10" fmla="*/ 5033749 w 5785918"/>
              <a:gd name="connsiteY10" fmla="*/ 0 h 830997"/>
              <a:gd name="connsiteX11" fmla="*/ 5785918 w 5785918"/>
              <a:gd name="connsiteY11" fmla="*/ 0 h 830997"/>
              <a:gd name="connsiteX12" fmla="*/ 5785918 w 5785918"/>
              <a:gd name="connsiteY12" fmla="*/ 432118 h 830997"/>
              <a:gd name="connsiteX13" fmla="*/ 5785918 w 5785918"/>
              <a:gd name="connsiteY13" fmla="*/ 830997 h 830997"/>
              <a:gd name="connsiteX14" fmla="*/ 5091608 w 5785918"/>
              <a:gd name="connsiteY14" fmla="*/ 830997 h 830997"/>
              <a:gd name="connsiteX15" fmla="*/ 4570875 w 5785918"/>
              <a:gd name="connsiteY15" fmla="*/ 830997 h 830997"/>
              <a:gd name="connsiteX16" fmla="*/ 3934424 w 5785918"/>
              <a:gd name="connsiteY16" fmla="*/ 830997 h 830997"/>
              <a:gd name="connsiteX17" fmla="*/ 3355832 w 5785918"/>
              <a:gd name="connsiteY17" fmla="*/ 830997 h 830997"/>
              <a:gd name="connsiteX18" fmla="*/ 2835100 w 5785918"/>
              <a:gd name="connsiteY18" fmla="*/ 830997 h 830997"/>
              <a:gd name="connsiteX19" fmla="*/ 2314367 w 5785918"/>
              <a:gd name="connsiteY19" fmla="*/ 830997 h 830997"/>
              <a:gd name="connsiteX20" fmla="*/ 1793635 w 5785918"/>
              <a:gd name="connsiteY20" fmla="*/ 830997 h 830997"/>
              <a:gd name="connsiteX21" fmla="*/ 1157184 w 5785918"/>
              <a:gd name="connsiteY21" fmla="*/ 830997 h 830997"/>
              <a:gd name="connsiteX22" fmla="*/ 520733 w 5785918"/>
              <a:gd name="connsiteY22" fmla="*/ 830997 h 830997"/>
              <a:gd name="connsiteX23" fmla="*/ 0 w 5785918"/>
              <a:gd name="connsiteY23" fmla="*/ 830997 h 830997"/>
              <a:gd name="connsiteX24" fmla="*/ 0 w 5785918"/>
              <a:gd name="connsiteY24" fmla="*/ 423808 h 830997"/>
              <a:gd name="connsiteX25" fmla="*/ 0 w 5785918"/>
              <a:gd name="connsiteY25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5918" h="830997" extrusionOk="0">
                <a:moveTo>
                  <a:pt x="0" y="0"/>
                </a:moveTo>
                <a:cubicBezTo>
                  <a:pt x="165448" y="-25205"/>
                  <a:pt x="232879" y="30084"/>
                  <a:pt x="405014" y="0"/>
                </a:cubicBezTo>
                <a:cubicBezTo>
                  <a:pt x="577149" y="-30084"/>
                  <a:pt x="718404" y="10630"/>
                  <a:pt x="867888" y="0"/>
                </a:cubicBezTo>
                <a:cubicBezTo>
                  <a:pt x="1017372" y="-10630"/>
                  <a:pt x="1417733" y="64219"/>
                  <a:pt x="1562198" y="0"/>
                </a:cubicBezTo>
                <a:cubicBezTo>
                  <a:pt x="1706663" y="-64219"/>
                  <a:pt x="1878687" y="62948"/>
                  <a:pt x="2140790" y="0"/>
                </a:cubicBezTo>
                <a:cubicBezTo>
                  <a:pt x="2402893" y="-62948"/>
                  <a:pt x="2577057" y="38381"/>
                  <a:pt x="2719381" y="0"/>
                </a:cubicBezTo>
                <a:cubicBezTo>
                  <a:pt x="2861705" y="-38381"/>
                  <a:pt x="3025946" y="31745"/>
                  <a:pt x="3182255" y="0"/>
                </a:cubicBezTo>
                <a:cubicBezTo>
                  <a:pt x="3338564" y="-31745"/>
                  <a:pt x="3438232" y="32371"/>
                  <a:pt x="3587269" y="0"/>
                </a:cubicBezTo>
                <a:cubicBezTo>
                  <a:pt x="3736306" y="-32371"/>
                  <a:pt x="3922257" y="22879"/>
                  <a:pt x="4050143" y="0"/>
                </a:cubicBezTo>
                <a:cubicBezTo>
                  <a:pt x="4178029" y="-22879"/>
                  <a:pt x="4378291" y="50641"/>
                  <a:pt x="4513016" y="0"/>
                </a:cubicBezTo>
                <a:cubicBezTo>
                  <a:pt x="4647741" y="-50641"/>
                  <a:pt x="4873388" y="43302"/>
                  <a:pt x="5033749" y="0"/>
                </a:cubicBezTo>
                <a:cubicBezTo>
                  <a:pt x="5194110" y="-43302"/>
                  <a:pt x="5495201" y="11962"/>
                  <a:pt x="5785918" y="0"/>
                </a:cubicBezTo>
                <a:cubicBezTo>
                  <a:pt x="5814565" y="131509"/>
                  <a:pt x="5771840" y="252038"/>
                  <a:pt x="5785918" y="432118"/>
                </a:cubicBezTo>
                <a:cubicBezTo>
                  <a:pt x="5799996" y="612198"/>
                  <a:pt x="5738095" y="652173"/>
                  <a:pt x="5785918" y="830997"/>
                </a:cubicBezTo>
                <a:cubicBezTo>
                  <a:pt x="5625291" y="895625"/>
                  <a:pt x="5322535" y="792672"/>
                  <a:pt x="5091608" y="830997"/>
                </a:cubicBezTo>
                <a:cubicBezTo>
                  <a:pt x="4860681" y="869322"/>
                  <a:pt x="4730537" y="802106"/>
                  <a:pt x="4570875" y="830997"/>
                </a:cubicBezTo>
                <a:cubicBezTo>
                  <a:pt x="4411213" y="859888"/>
                  <a:pt x="4171086" y="769522"/>
                  <a:pt x="3934424" y="830997"/>
                </a:cubicBezTo>
                <a:cubicBezTo>
                  <a:pt x="3697762" y="892472"/>
                  <a:pt x="3556164" y="776569"/>
                  <a:pt x="3355832" y="830997"/>
                </a:cubicBezTo>
                <a:cubicBezTo>
                  <a:pt x="3155500" y="885425"/>
                  <a:pt x="3060163" y="782780"/>
                  <a:pt x="2835100" y="830997"/>
                </a:cubicBezTo>
                <a:cubicBezTo>
                  <a:pt x="2610037" y="879214"/>
                  <a:pt x="2568540" y="799475"/>
                  <a:pt x="2314367" y="830997"/>
                </a:cubicBezTo>
                <a:cubicBezTo>
                  <a:pt x="2060194" y="862519"/>
                  <a:pt x="2038173" y="774620"/>
                  <a:pt x="1793635" y="830997"/>
                </a:cubicBezTo>
                <a:cubicBezTo>
                  <a:pt x="1549097" y="887374"/>
                  <a:pt x="1383747" y="819291"/>
                  <a:pt x="1157184" y="830997"/>
                </a:cubicBezTo>
                <a:cubicBezTo>
                  <a:pt x="930621" y="842703"/>
                  <a:pt x="728773" y="792233"/>
                  <a:pt x="520733" y="830997"/>
                </a:cubicBezTo>
                <a:cubicBezTo>
                  <a:pt x="312693" y="869761"/>
                  <a:pt x="128926" y="770368"/>
                  <a:pt x="0" y="830997"/>
                </a:cubicBezTo>
                <a:cubicBezTo>
                  <a:pt x="-47098" y="715339"/>
                  <a:pt x="14180" y="580342"/>
                  <a:pt x="0" y="423808"/>
                </a:cubicBezTo>
                <a:cubicBezTo>
                  <a:pt x="-14180" y="267274"/>
                  <a:pt x="3500" y="118691"/>
                  <a:pt x="0" y="0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Sundays are in the second place while Fridays are third place.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C132CA-EA89-6A45-FB7A-14680AA4715E}"/>
              </a:ext>
            </a:extLst>
          </p:cNvPr>
          <p:cNvSpPr txBox="1"/>
          <p:nvPr/>
        </p:nvSpPr>
        <p:spPr>
          <a:xfrm>
            <a:off x="11653618" y="6476255"/>
            <a:ext cx="5785918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User engagements are lowest on Saturdays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6C1B3A60-609C-69E9-BD81-B120D8AD6A73}"/>
              </a:ext>
            </a:extLst>
          </p:cNvPr>
          <p:cNvSpPr txBox="1"/>
          <p:nvPr/>
        </p:nvSpPr>
        <p:spPr>
          <a:xfrm>
            <a:off x="3005386" y="807429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22718101-3A81-8026-0D3D-CCC3C88D810F}"/>
              </a:ext>
            </a:extLst>
          </p:cNvPr>
          <p:cNvSpPr txBox="1"/>
          <p:nvPr/>
        </p:nvSpPr>
        <p:spPr>
          <a:xfrm rot="16200000">
            <a:off x="-1032508" y="3876325"/>
            <a:ext cx="4258535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Top 5 Categories </a:t>
            </a:r>
          </a:p>
        </p:txBody>
      </p:sp>
    </p:spTree>
    <p:extLst>
      <p:ext uri="{BB962C8B-B14F-4D97-AF65-F5344CB8AC3E}">
        <p14:creationId xmlns:p14="http://schemas.microsoft.com/office/powerpoint/2010/main" val="2877069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33168" y="6407130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5517" y="3520898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42FCFE-30A8-D5C3-2E38-EFA4CB216558}"/>
              </a:ext>
            </a:extLst>
          </p:cNvPr>
          <p:cNvSpPr txBox="1"/>
          <p:nvPr/>
        </p:nvSpPr>
        <p:spPr>
          <a:xfrm>
            <a:off x="10835891" y="2362222"/>
            <a:ext cx="6985765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8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GB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Animal and science </a:t>
            </a:r>
            <a:r>
              <a:rPr lang="en-GB" sz="20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are the two most popular content categories showing that people are animal lovers</a:t>
            </a:r>
            <a:r>
              <a:rPr lang="en-GB" sz="2000" b="0" i="0" u="none" strike="noStrike" dirty="0">
                <a:effectLst/>
                <a:latin typeface="Söhne"/>
              </a:rPr>
              <a:t> and have a desire for knowledge. </a:t>
            </a:r>
          </a:p>
          <a:p>
            <a:endParaRPr lang="en-GB" sz="2000" kern="0" dirty="0">
              <a:solidFill>
                <a:srgbClr val="000000"/>
              </a:solidFill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Food</a:t>
            </a:r>
            <a:r>
              <a:rPr lang="en-GB" sz="20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content are very popular, both healthy and unhealthy. This </a:t>
            </a:r>
            <a:r>
              <a:rPr lang="en-GB" sz="2000" b="0" i="0" u="none" strike="noStrike" dirty="0">
                <a:effectLst/>
                <a:latin typeface="Söhne"/>
              </a:rPr>
              <a:t>indicates that people enjoy exploring a wide range of culinary experiences, from balanced meals to occasional treats. </a:t>
            </a:r>
          </a:p>
          <a:p>
            <a:endParaRPr lang="en-GB" sz="2000" kern="0" dirty="0">
              <a:latin typeface="Söhne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AE37E-EC51-5430-E7AC-C25D7D4AE867}"/>
              </a:ext>
            </a:extLst>
          </p:cNvPr>
          <p:cNvSpPr txBox="1"/>
          <p:nvPr/>
        </p:nvSpPr>
        <p:spPr>
          <a:xfrm>
            <a:off x="10845035" y="5770706"/>
            <a:ext cx="69857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8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Key Insight</a:t>
            </a:r>
            <a:endParaRPr lang="en-GB" sz="2000" b="1" kern="0" dirty="0">
              <a:solidFill>
                <a:srgbClr val="0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Content type, day of the week and time of the day </a:t>
            </a:r>
            <a:r>
              <a:rPr lang="en-GB" sz="20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are drivers of activities with </a:t>
            </a:r>
            <a:r>
              <a:rPr lang="en-GB" sz="2000" b="1" kern="0" dirty="0">
                <a:latin typeface="Söhne"/>
                <a:ea typeface="Times New Roman" panose="02020603050405020304" pitchFamily="18" charset="0"/>
                <a:cs typeface="Times New Roman" panose="02020603050405020304" pitchFamily="18" charset="0"/>
              </a:rPr>
              <a:t>Thursdays</a:t>
            </a:r>
            <a:r>
              <a:rPr lang="en-GB" sz="2000" kern="0" dirty="0">
                <a:latin typeface="Söhne"/>
                <a:ea typeface="Times New Roman" panose="02020603050405020304" pitchFamily="18" charset="0"/>
                <a:cs typeface="Times New Roman" panose="02020603050405020304" pitchFamily="18" charset="0"/>
              </a:rPr>
              <a:t> being the most active days of the week. Contents can be posted and maximized to advantage using this insight.  </a:t>
            </a:r>
            <a:endParaRPr lang="en-GB" sz="2000" kern="0" dirty="0">
              <a:solidFill>
                <a:srgbClr val="0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0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8792536-599A-3CC3-F887-6CF620CD44D8}"/>
              </a:ext>
            </a:extLst>
          </p:cNvPr>
          <p:cNvSpPr/>
          <p:nvPr/>
        </p:nvSpPr>
        <p:spPr>
          <a:xfrm>
            <a:off x="2800182" y="2442522"/>
            <a:ext cx="3298777" cy="3733800"/>
          </a:xfrm>
          <a:custGeom>
            <a:avLst/>
            <a:gdLst>
              <a:gd name="connsiteX0" fmla="*/ 0 w 3298777"/>
              <a:gd name="connsiteY0" fmla="*/ 549807 h 3733800"/>
              <a:gd name="connsiteX1" fmla="*/ 549807 w 3298777"/>
              <a:gd name="connsiteY1" fmla="*/ 0 h 3733800"/>
              <a:gd name="connsiteX2" fmla="*/ 1099598 w 3298777"/>
              <a:gd name="connsiteY2" fmla="*/ 0 h 3733800"/>
              <a:gd name="connsiteX3" fmla="*/ 1605405 w 3298777"/>
              <a:gd name="connsiteY3" fmla="*/ 0 h 3733800"/>
              <a:gd name="connsiteX4" fmla="*/ 2177188 w 3298777"/>
              <a:gd name="connsiteY4" fmla="*/ 0 h 3733800"/>
              <a:gd name="connsiteX5" fmla="*/ 2748970 w 3298777"/>
              <a:gd name="connsiteY5" fmla="*/ 0 h 3733800"/>
              <a:gd name="connsiteX6" fmla="*/ 3298777 w 3298777"/>
              <a:gd name="connsiteY6" fmla="*/ 549807 h 3733800"/>
              <a:gd name="connsiteX7" fmla="*/ 3298777 w 3298777"/>
              <a:gd name="connsiteY7" fmla="*/ 1076644 h 3733800"/>
              <a:gd name="connsiteX8" fmla="*/ 3298777 w 3298777"/>
              <a:gd name="connsiteY8" fmla="*/ 1550798 h 3733800"/>
              <a:gd name="connsiteX9" fmla="*/ 3298777 w 3298777"/>
              <a:gd name="connsiteY9" fmla="*/ 1998609 h 3733800"/>
              <a:gd name="connsiteX10" fmla="*/ 3298777 w 3298777"/>
              <a:gd name="connsiteY10" fmla="*/ 2472763 h 3733800"/>
              <a:gd name="connsiteX11" fmla="*/ 3298777 w 3298777"/>
              <a:gd name="connsiteY11" fmla="*/ 3183993 h 3733800"/>
              <a:gd name="connsiteX12" fmla="*/ 2748970 w 3298777"/>
              <a:gd name="connsiteY12" fmla="*/ 3733800 h 3733800"/>
              <a:gd name="connsiteX13" fmla="*/ 2243163 w 3298777"/>
              <a:gd name="connsiteY13" fmla="*/ 3733800 h 3733800"/>
              <a:gd name="connsiteX14" fmla="*/ 1715363 w 3298777"/>
              <a:gd name="connsiteY14" fmla="*/ 3733800 h 3733800"/>
              <a:gd name="connsiteX15" fmla="*/ 1165573 w 3298777"/>
              <a:gd name="connsiteY15" fmla="*/ 3733800 h 3733800"/>
              <a:gd name="connsiteX16" fmla="*/ 549807 w 3298777"/>
              <a:gd name="connsiteY16" fmla="*/ 3733800 h 3733800"/>
              <a:gd name="connsiteX17" fmla="*/ 0 w 3298777"/>
              <a:gd name="connsiteY17" fmla="*/ 3183993 h 3733800"/>
              <a:gd name="connsiteX18" fmla="*/ 0 w 3298777"/>
              <a:gd name="connsiteY18" fmla="*/ 2657156 h 3733800"/>
              <a:gd name="connsiteX19" fmla="*/ 0 w 3298777"/>
              <a:gd name="connsiteY19" fmla="*/ 2103977 h 3733800"/>
              <a:gd name="connsiteX20" fmla="*/ 0 w 3298777"/>
              <a:gd name="connsiteY20" fmla="*/ 1603481 h 3733800"/>
              <a:gd name="connsiteX21" fmla="*/ 0 w 3298777"/>
              <a:gd name="connsiteY21" fmla="*/ 1050302 h 3733800"/>
              <a:gd name="connsiteX22" fmla="*/ 0 w 3298777"/>
              <a:gd name="connsiteY22" fmla="*/ 549807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98777" h="3733800" fill="none" extrusionOk="0">
                <a:moveTo>
                  <a:pt x="0" y="549807"/>
                </a:moveTo>
                <a:cubicBezTo>
                  <a:pt x="-66241" y="242408"/>
                  <a:pt x="265957" y="17046"/>
                  <a:pt x="549807" y="0"/>
                </a:cubicBezTo>
                <a:cubicBezTo>
                  <a:pt x="668900" y="-64593"/>
                  <a:pt x="944693" y="21911"/>
                  <a:pt x="1099598" y="0"/>
                </a:cubicBezTo>
                <a:cubicBezTo>
                  <a:pt x="1254503" y="-21911"/>
                  <a:pt x="1356831" y="44686"/>
                  <a:pt x="1605405" y="0"/>
                </a:cubicBezTo>
                <a:cubicBezTo>
                  <a:pt x="1853979" y="-44686"/>
                  <a:pt x="2020748" y="9309"/>
                  <a:pt x="2177188" y="0"/>
                </a:cubicBezTo>
                <a:cubicBezTo>
                  <a:pt x="2333628" y="-9309"/>
                  <a:pt x="2494175" y="12461"/>
                  <a:pt x="2748970" y="0"/>
                </a:cubicBezTo>
                <a:cubicBezTo>
                  <a:pt x="3040211" y="38687"/>
                  <a:pt x="3283258" y="197286"/>
                  <a:pt x="3298777" y="549807"/>
                </a:cubicBezTo>
                <a:cubicBezTo>
                  <a:pt x="3334216" y="780236"/>
                  <a:pt x="3279664" y="826604"/>
                  <a:pt x="3298777" y="1076644"/>
                </a:cubicBezTo>
                <a:cubicBezTo>
                  <a:pt x="3317890" y="1326684"/>
                  <a:pt x="3259201" y="1389971"/>
                  <a:pt x="3298777" y="1550798"/>
                </a:cubicBezTo>
                <a:cubicBezTo>
                  <a:pt x="3338353" y="1711625"/>
                  <a:pt x="3254806" y="1834907"/>
                  <a:pt x="3298777" y="1998609"/>
                </a:cubicBezTo>
                <a:cubicBezTo>
                  <a:pt x="3342748" y="2162311"/>
                  <a:pt x="3268172" y="2345644"/>
                  <a:pt x="3298777" y="2472763"/>
                </a:cubicBezTo>
                <a:cubicBezTo>
                  <a:pt x="3329382" y="2599882"/>
                  <a:pt x="3256312" y="2873549"/>
                  <a:pt x="3298777" y="3183993"/>
                </a:cubicBezTo>
                <a:cubicBezTo>
                  <a:pt x="3308972" y="3484945"/>
                  <a:pt x="3042559" y="3803496"/>
                  <a:pt x="2748970" y="3733800"/>
                </a:cubicBezTo>
                <a:cubicBezTo>
                  <a:pt x="2607923" y="3758396"/>
                  <a:pt x="2443577" y="3718230"/>
                  <a:pt x="2243163" y="3733800"/>
                </a:cubicBezTo>
                <a:cubicBezTo>
                  <a:pt x="2042749" y="3749370"/>
                  <a:pt x="1925010" y="3704606"/>
                  <a:pt x="1715363" y="3733800"/>
                </a:cubicBezTo>
                <a:cubicBezTo>
                  <a:pt x="1505716" y="3762994"/>
                  <a:pt x="1316232" y="3692771"/>
                  <a:pt x="1165573" y="3733800"/>
                </a:cubicBezTo>
                <a:cubicBezTo>
                  <a:pt x="1014914" y="3774829"/>
                  <a:pt x="770294" y="3687949"/>
                  <a:pt x="549807" y="3733800"/>
                </a:cubicBezTo>
                <a:cubicBezTo>
                  <a:pt x="270747" y="3797005"/>
                  <a:pt x="17455" y="3495763"/>
                  <a:pt x="0" y="3183993"/>
                </a:cubicBezTo>
                <a:cubicBezTo>
                  <a:pt x="-51083" y="2932821"/>
                  <a:pt x="39992" y="2793535"/>
                  <a:pt x="0" y="2657156"/>
                </a:cubicBezTo>
                <a:cubicBezTo>
                  <a:pt x="-39992" y="2520777"/>
                  <a:pt x="8325" y="2241564"/>
                  <a:pt x="0" y="2103977"/>
                </a:cubicBezTo>
                <a:cubicBezTo>
                  <a:pt x="-8325" y="1966390"/>
                  <a:pt x="11609" y="1762078"/>
                  <a:pt x="0" y="1603481"/>
                </a:cubicBezTo>
                <a:cubicBezTo>
                  <a:pt x="-11609" y="1444884"/>
                  <a:pt x="10587" y="1251689"/>
                  <a:pt x="0" y="1050302"/>
                </a:cubicBezTo>
                <a:cubicBezTo>
                  <a:pt x="-10587" y="848915"/>
                  <a:pt x="58538" y="686779"/>
                  <a:pt x="0" y="549807"/>
                </a:cubicBezTo>
                <a:close/>
              </a:path>
              <a:path w="3298777" h="3733800" stroke="0" extrusionOk="0">
                <a:moveTo>
                  <a:pt x="0" y="549807"/>
                </a:moveTo>
                <a:cubicBezTo>
                  <a:pt x="-59110" y="209696"/>
                  <a:pt x="231353" y="5556"/>
                  <a:pt x="549807" y="0"/>
                </a:cubicBezTo>
                <a:cubicBezTo>
                  <a:pt x="712577" y="-29585"/>
                  <a:pt x="846718" y="65949"/>
                  <a:pt x="1143581" y="0"/>
                </a:cubicBezTo>
                <a:cubicBezTo>
                  <a:pt x="1440444" y="-65949"/>
                  <a:pt x="1543293" y="7346"/>
                  <a:pt x="1671380" y="0"/>
                </a:cubicBezTo>
                <a:cubicBezTo>
                  <a:pt x="1799467" y="-7346"/>
                  <a:pt x="1992059" y="21323"/>
                  <a:pt x="2177188" y="0"/>
                </a:cubicBezTo>
                <a:cubicBezTo>
                  <a:pt x="2362317" y="-21323"/>
                  <a:pt x="2626588" y="34076"/>
                  <a:pt x="2748970" y="0"/>
                </a:cubicBezTo>
                <a:cubicBezTo>
                  <a:pt x="3060051" y="-15293"/>
                  <a:pt x="3239739" y="237116"/>
                  <a:pt x="3298777" y="549807"/>
                </a:cubicBezTo>
                <a:cubicBezTo>
                  <a:pt x="3348415" y="800209"/>
                  <a:pt x="3267881" y="949213"/>
                  <a:pt x="3298777" y="1076644"/>
                </a:cubicBezTo>
                <a:cubicBezTo>
                  <a:pt x="3329673" y="1204075"/>
                  <a:pt x="3297103" y="1470302"/>
                  <a:pt x="3298777" y="1656165"/>
                </a:cubicBezTo>
                <a:cubicBezTo>
                  <a:pt x="3300451" y="1842028"/>
                  <a:pt x="3262361" y="1999302"/>
                  <a:pt x="3298777" y="2103977"/>
                </a:cubicBezTo>
                <a:cubicBezTo>
                  <a:pt x="3335193" y="2208652"/>
                  <a:pt x="3276854" y="2434494"/>
                  <a:pt x="3298777" y="2630814"/>
                </a:cubicBezTo>
                <a:cubicBezTo>
                  <a:pt x="3320700" y="2827134"/>
                  <a:pt x="3250285" y="3006196"/>
                  <a:pt x="3298777" y="3183993"/>
                </a:cubicBezTo>
                <a:cubicBezTo>
                  <a:pt x="3353056" y="3434006"/>
                  <a:pt x="3083760" y="3713721"/>
                  <a:pt x="2748970" y="3733800"/>
                </a:cubicBezTo>
                <a:cubicBezTo>
                  <a:pt x="2590470" y="3775576"/>
                  <a:pt x="2448354" y="3671301"/>
                  <a:pt x="2199179" y="3733800"/>
                </a:cubicBezTo>
                <a:cubicBezTo>
                  <a:pt x="1950004" y="3796299"/>
                  <a:pt x="1936064" y="3720314"/>
                  <a:pt x="1693372" y="3733800"/>
                </a:cubicBezTo>
                <a:cubicBezTo>
                  <a:pt x="1450680" y="3747286"/>
                  <a:pt x="1262411" y="3706324"/>
                  <a:pt x="1143581" y="3733800"/>
                </a:cubicBezTo>
                <a:cubicBezTo>
                  <a:pt x="1024751" y="3761276"/>
                  <a:pt x="718299" y="3697256"/>
                  <a:pt x="549807" y="3733800"/>
                </a:cubicBezTo>
                <a:cubicBezTo>
                  <a:pt x="231877" y="3690844"/>
                  <a:pt x="28718" y="3481809"/>
                  <a:pt x="0" y="3183993"/>
                </a:cubicBezTo>
                <a:cubicBezTo>
                  <a:pt x="-21243" y="2974106"/>
                  <a:pt x="591" y="2924919"/>
                  <a:pt x="0" y="2736181"/>
                </a:cubicBezTo>
                <a:cubicBezTo>
                  <a:pt x="-591" y="2547443"/>
                  <a:pt x="43523" y="2408436"/>
                  <a:pt x="0" y="2156660"/>
                </a:cubicBezTo>
                <a:cubicBezTo>
                  <a:pt x="-43523" y="1904884"/>
                  <a:pt x="41842" y="1811998"/>
                  <a:pt x="0" y="1629823"/>
                </a:cubicBezTo>
                <a:cubicBezTo>
                  <a:pt x="-41842" y="1447648"/>
                  <a:pt x="8431" y="1312876"/>
                  <a:pt x="0" y="1155670"/>
                </a:cubicBezTo>
                <a:cubicBezTo>
                  <a:pt x="-8431" y="998464"/>
                  <a:pt x="34510" y="852464"/>
                  <a:pt x="0" y="54980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15366"/>
            </a:schemeClr>
          </a:solidFill>
          <a:ln>
            <a:solidFill>
              <a:srgbClr val="A1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6">
            <a:extLst>
              <a:ext uri="{FF2B5EF4-FFF2-40B4-BE49-F238E27FC236}">
                <a16:creationId xmlns:a16="http://schemas.microsoft.com/office/drawing/2014/main" id="{9E1641D2-C368-0ABA-6013-0D2B19A00026}"/>
              </a:ext>
            </a:extLst>
          </p:cNvPr>
          <p:cNvSpPr txBox="1"/>
          <p:nvPr/>
        </p:nvSpPr>
        <p:spPr>
          <a:xfrm>
            <a:off x="2573769" y="933897"/>
            <a:ext cx="5542445" cy="1072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400" spc="-80" dirty="0">
                <a:latin typeface="Graphik Regular" panose="020B0503030202060203" pitchFamily="34" charset="0"/>
              </a:rPr>
              <a:t>Possibilities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3CFE30-7C43-771C-5598-456A729D0583}"/>
              </a:ext>
            </a:extLst>
          </p:cNvPr>
          <p:cNvSpPr txBox="1"/>
          <p:nvPr/>
        </p:nvSpPr>
        <p:spPr>
          <a:xfrm>
            <a:off x="5984312" y="7456421"/>
            <a:ext cx="5365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Enhance revenue potential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BE7D7D-9F52-770D-BFB0-B2C2E85887AB}"/>
              </a:ext>
            </a:extLst>
          </p:cNvPr>
          <p:cNvSpPr txBox="1"/>
          <p:nvPr/>
        </p:nvSpPr>
        <p:spPr>
          <a:xfrm>
            <a:off x="2957403" y="3658637"/>
            <a:ext cx="27528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Tailored advertising opportunities and </a:t>
            </a:r>
            <a:r>
              <a:rPr lang="en-US" dirty="0" err="1"/>
              <a:t>optimise</a:t>
            </a:r>
            <a:r>
              <a:rPr lang="en-US" dirty="0"/>
              <a:t> ad placements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dirty="0"/>
              <a:t>Sponsored content collaborations between influencers and brands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E8217C-69CC-3D53-70AF-1B3CAF738B24}"/>
              </a:ext>
            </a:extLst>
          </p:cNvPr>
          <p:cNvSpPr txBox="1"/>
          <p:nvPr/>
        </p:nvSpPr>
        <p:spPr>
          <a:xfrm>
            <a:off x="2964102" y="2664716"/>
            <a:ext cx="31216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Advertising and Sponsored Content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4AE4E1-5C6C-15FE-07E2-58775112ED7F}"/>
              </a:ext>
            </a:extLst>
          </p:cNvPr>
          <p:cNvSpPr txBox="1"/>
          <p:nvPr/>
        </p:nvSpPr>
        <p:spPr>
          <a:xfrm>
            <a:off x="6867184" y="2706721"/>
            <a:ext cx="2351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none" strike="noStrike" dirty="0">
                <a:effectLst/>
                <a:latin typeface="Söhne"/>
              </a:rPr>
              <a:t>Subscription-Based Content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6EAC19-03FD-63C4-8BD2-0892389C56FE}"/>
              </a:ext>
            </a:extLst>
          </p:cNvPr>
          <p:cNvSpPr txBox="1"/>
          <p:nvPr/>
        </p:nvSpPr>
        <p:spPr>
          <a:xfrm>
            <a:off x="9893445" y="2711829"/>
            <a:ext cx="29979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none" strike="noStrike" dirty="0">
                <a:effectLst/>
                <a:latin typeface="Söhne"/>
              </a:rPr>
              <a:t>Merchandise and E-commerce Integration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BA169A-3CD1-CFFC-5D9E-A7567BE9F0BC}"/>
              </a:ext>
            </a:extLst>
          </p:cNvPr>
          <p:cNvSpPr txBox="1"/>
          <p:nvPr/>
        </p:nvSpPr>
        <p:spPr>
          <a:xfrm>
            <a:off x="13535743" y="2699385"/>
            <a:ext cx="2865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u="none" strike="noStrike" dirty="0">
                <a:effectLst/>
                <a:latin typeface="Söhne"/>
              </a:rPr>
              <a:t>Data-Driven Insights as a Service 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3CBEC7-62F1-80E8-EB0C-543063639778}"/>
              </a:ext>
            </a:extLst>
          </p:cNvPr>
          <p:cNvSpPr txBox="1"/>
          <p:nvPr/>
        </p:nvSpPr>
        <p:spPr>
          <a:xfrm>
            <a:off x="6333834" y="3680080"/>
            <a:ext cx="27528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Consider introducing subscription models or premium content offerings specifically within the top trending categories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3F395C-30B9-49CB-ED49-008685EBF7E6}"/>
              </a:ext>
            </a:extLst>
          </p:cNvPr>
          <p:cNvSpPr txBox="1"/>
          <p:nvPr/>
        </p:nvSpPr>
        <p:spPr>
          <a:xfrm>
            <a:off x="9710265" y="3874568"/>
            <a:ext cx="2752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Explore opportunities to sell merchandise and products related to the top trending categories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B33986-E3AE-B207-00E4-DAC0DB95F3D3}"/>
              </a:ext>
            </a:extLst>
          </p:cNvPr>
          <p:cNvSpPr txBox="1"/>
          <p:nvPr/>
        </p:nvSpPr>
        <p:spPr>
          <a:xfrm>
            <a:off x="13305706" y="3818579"/>
            <a:ext cx="27528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Provide businesses and advertisers with in-depth data on user </a:t>
            </a:r>
            <a:r>
              <a:rPr lang="en-GB" b="0" i="0" u="none" strike="noStrike" dirty="0" err="1">
                <a:effectLst/>
                <a:latin typeface="Söhne"/>
              </a:rPr>
              <a:t>behavior</a:t>
            </a:r>
            <a:r>
              <a:rPr lang="en-GB" b="0" i="0" u="none" strike="noStrike" dirty="0">
                <a:effectLst/>
                <a:latin typeface="Söhne"/>
              </a:rPr>
              <a:t>, trends, and engagement metrics</a:t>
            </a:r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33053E7-05A4-CB98-0E69-D8E60BA0118E}"/>
              </a:ext>
            </a:extLst>
          </p:cNvPr>
          <p:cNvSpPr/>
          <p:nvPr/>
        </p:nvSpPr>
        <p:spPr>
          <a:xfrm>
            <a:off x="6251308" y="2443830"/>
            <a:ext cx="3298777" cy="3733800"/>
          </a:xfrm>
          <a:custGeom>
            <a:avLst/>
            <a:gdLst>
              <a:gd name="connsiteX0" fmla="*/ 0 w 3298777"/>
              <a:gd name="connsiteY0" fmla="*/ 549807 h 3733800"/>
              <a:gd name="connsiteX1" fmla="*/ 549807 w 3298777"/>
              <a:gd name="connsiteY1" fmla="*/ 0 h 3733800"/>
              <a:gd name="connsiteX2" fmla="*/ 1121589 w 3298777"/>
              <a:gd name="connsiteY2" fmla="*/ 0 h 3733800"/>
              <a:gd name="connsiteX3" fmla="*/ 1693372 w 3298777"/>
              <a:gd name="connsiteY3" fmla="*/ 0 h 3733800"/>
              <a:gd name="connsiteX4" fmla="*/ 2221171 w 3298777"/>
              <a:gd name="connsiteY4" fmla="*/ 0 h 3733800"/>
              <a:gd name="connsiteX5" fmla="*/ 2748970 w 3298777"/>
              <a:gd name="connsiteY5" fmla="*/ 0 h 3733800"/>
              <a:gd name="connsiteX6" fmla="*/ 3298777 w 3298777"/>
              <a:gd name="connsiteY6" fmla="*/ 549807 h 3733800"/>
              <a:gd name="connsiteX7" fmla="*/ 3298777 w 3298777"/>
              <a:gd name="connsiteY7" fmla="*/ 1076644 h 3733800"/>
              <a:gd name="connsiteX8" fmla="*/ 3298777 w 3298777"/>
              <a:gd name="connsiteY8" fmla="*/ 1603481 h 3733800"/>
              <a:gd name="connsiteX9" fmla="*/ 3298777 w 3298777"/>
              <a:gd name="connsiteY9" fmla="*/ 2051293 h 3733800"/>
              <a:gd name="connsiteX10" fmla="*/ 3298777 w 3298777"/>
              <a:gd name="connsiteY10" fmla="*/ 2604472 h 3733800"/>
              <a:gd name="connsiteX11" fmla="*/ 3298777 w 3298777"/>
              <a:gd name="connsiteY11" fmla="*/ 3183993 h 3733800"/>
              <a:gd name="connsiteX12" fmla="*/ 2748970 w 3298777"/>
              <a:gd name="connsiteY12" fmla="*/ 3733800 h 3733800"/>
              <a:gd name="connsiteX13" fmla="*/ 2221171 w 3298777"/>
              <a:gd name="connsiteY13" fmla="*/ 3733800 h 3733800"/>
              <a:gd name="connsiteX14" fmla="*/ 1737355 w 3298777"/>
              <a:gd name="connsiteY14" fmla="*/ 3733800 h 3733800"/>
              <a:gd name="connsiteX15" fmla="*/ 1165573 w 3298777"/>
              <a:gd name="connsiteY15" fmla="*/ 3733800 h 3733800"/>
              <a:gd name="connsiteX16" fmla="*/ 549807 w 3298777"/>
              <a:gd name="connsiteY16" fmla="*/ 3733800 h 3733800"/>
              <a:gd name="connsiteX17" fmla="*/ 0 w 3298777"/>
              <a:gd name="connsiteY17" fmla="*/ 3183993 h 3733800"/>
              <a:gd name="connsiteX18" fmla="*/ 0 w 3298777"/>
              <a:gd name="connsiteY18" fmla="*/ 2657156 h 3733800"/>
              <a:gd name="connsiteX19" fmla="*/ 0 w 3298777"/>
              <a:gd name="connsiteY19" fmla="*/ 2209344 h 3733800"/>
              <a:gd name="connsiteX20" fmla="*/ 0 w 3298777"/>
              <a:gd name="connsiteY20" fmla="*/ 1735191 h 3733800"/>
              <a:gd name="connsiteX21" fmla="*/ 0 w 3298777"/>
              <a:gd name="connsiteY21" fmla="*/ 1155670 h 3733800"/>
              <a:gd name="connsiteX22" fmla="*/ 0 w 3298777"/>
              <a:gd name="connsiteY22" fmla="*/ 549807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98777" h="3733800" fill="none" extrusionOk="0">
                <a:moveTo>
                  <a:pt x="0" y="549807"/>
                </a:moveTo>
                <a:cubicBezTo>
                  <a:pt x="-32418" y="232190"/>
                  <a:pt x="300909" y="-41175"/>
                  <a:pt x="549807" y="0"/>
                </a:cubicBezTo>
                <a:cubicBezTo>
                  <a:pt x="827676" y="-62610"/>
                  <a:pt x="862060" y="56755"/>
                  <a:pt x="1121589" y="0"/>
                </a:cubicBezTo>
                <a:cubicBezTo>
                  <a:pt x="1381118" y="-56755"/>
                  <a:pt x="1544408" y="36089"/>
                  <a:pt x="1693372" y="0"/>
                </a:cubicBezTo>
                <a:cubicBezTo>
                  <a:pt x="1842336" y="-36089"/>
                  <a:pt x="2098034" y="27869"/>
                  <a:pt x="2221171" y="0"/>
                </a:cubicBezTo>
                <a:cubicBezTo>
                  <a:pt x="2344308" y="-27869"/>
                  <a:pt x="2620522" y="29949"/>
                  <a:pt x="2748970" y="0"/>
                </a:cubicBezTo>
                <a:cubicBezTo>
                  <a:pt x="3099965" y="-28731"/>
                  <a:pt x="3309179" y="292307"/>
                  <a:pt x="3298777" y="549807"/>
                </a:cubicBezTo>
                <a:cubicBezTo>
                  <a:pt x="3354579" y="719724"/>
                  <a:pt x="3282343" y="909510"/>
                  <a:pt x="3298777" y="1076644"/>
                </a:cubicBezTo>
                <a:cubicBezTo>
                  <a:pt x="3315211" y="1243778"/>
                  <a:pt x="3296567" y="1386958"/>
                  <a:pt x="3298777" y="1603481"/>
                </a:cubicBezTo>
                <a:cubicBezTo>
                  <a:pt x="3300987" y="1820004"/>
                  <a:pt x="3269022" y="1882568"/>
                  <a:pt x="3298777" y="2051293"/>
                </a:cubicBezTo>
                <a:cubicBezTo>
                  <a:pt x="3328532" y="2220018"/>
                  <a:pt x="3287653" y="2336070"/>
                  <a:pt x="3298777" y="2604472"/>
                </a:cubicBezTo>
                <a:cubicBezTo>
                  <a:pt x="3309901" y="2872874"/>
                  <a:pt x="3295891" y="3061547"/>
                  <a:pt x="3298777" y="3183993"/>
                </a:cubicBezTo>
                <a:cubicBezTo>
                  <a:pt x="3250309" y="3495988"/>
                  <a:pt x="3121430" y="3756248"/>
                  <a:pt x="2748970" y="3733800"/>
                </a:cubicBezTo>
                <a:cubicBezTo>
                  <a:pt x="2620978" y="3794739"/>
                  <a:pt x="2373188" y="3685478"/>
                  <a:pt x="2221171" y="3733800"/>
                </a:cubicBezTo>
                <a:cubicBezTo>
                  <a:pt x="2069154" y="3782122"/>
                  <a:pt x="1848280" y="3711933"/>
                  <a:pt x="1737355" y="3733800"/>
                </a:cubicBezTo>
                <a:cubicBezTo>
                  <a:pt x="1626430" y="3755667"/>
                  <a:pt x="1369113" y="3709293"/>
                  <a:pt x="1165573" y="3733800"/>
                </a:cubicBezTo>
                <a:cubicBezTo>
                  <a:pt x="962033" y="3758307"/>
                  <a:pt x="786649" y="3705176"/>
                  <a:pt x="549807" y="3733800"/>
                </a:cubicBezTo>
                <a:cubicBezTo>
                  <a:pt x="232900" y="3737601"/>
                  <a:pt x="-61519" y="3507015"/>
                  <a:pt x="0" y="3183993"/>
                </a:cubicBezTo>
                <a:cubicBezTo>
                  <a:pt x="-49364" y="2949964"/>
                  <a:pt x="54591" y="2885213"/>
                  <a:pt x="0" y="2657156"/>
                </a:cubicBezTo>
                <a:cubicBezTo>
                  <a:pt x="-54591" y="2429099"/>
                  <a:pt x="29097" y="2359846"/>
                  <a:pt x="0" y="2209344"/>
                </a:cubicBezTo>
                <a:cubicBezTo>
                  <a:pt x="-29097" y="2058842"/>
                  <a:pt x="10559" y="1855958"/>
                  <a:pt x="0" y="1735191"/>
                </a:cubicBezTo>
                <a:cubicBezTo>
                  <a:pt x="-10559" y="1614424"/>
                  <a:pt x="8707" y="1337106"/>
                  <a:pt x="0" y="1155670"/>
                </a:cubicBezTo>
                <a:cubicBezTo>
                  <a:pt x="-8707" y="974234"/>
                  <a:pt x="16396" y="766781"/>
                  <a:pt x="0" y="549807"/>
                </a:cubicBezTo>
                <a:close/>
              </a:path>
              <a:path w="3298777" h="3733800" stroke="0" extrusionOk="0">
                <a:moveTo>
                  <a:pt x="0" y="549807"/>
                </a:moveTo>
                <a:cubicBezTo>
                  <a:pt x="-63249" y="299089"/>
                  <a:pt x="254603" y="-21815"/>
                  <a:pt x="549807" y="0"/>
                </a:cubicBezTo>
                <a:cubicBezTo>
                  <a:pt x="750328" y="-27686"/>
                  <a:pt x="850003" y="24340"/>
                  <a:pt x="1033623" y="0"/>
                </a:cubicBezTo>
                <a:cubicBezTo>
                  <a:pt x="1217243" y="-24340"/>
                  <a:pt x="1395906" y="41152"/>
                  <a:pt x="1539430" y="0"/>
                </a:cubicBezTo>
                <a:cubicBezTo>
                  <a:pt x="1682954" y="-41152"/>
                  <a:pt x="1873296" y="3231"/>
                  <a:pt x="2111213" y="0"/>
                </a:cubicBezTo>
                <a:cubicBezTo>
                  <a:pt x="2349130" y="-3231"/>
                  <a:pt x="2574114" y="29079"/>
                  <a:pt x="2748970" y="0"/>
                </a:cubicBezTo>
                <a:cubicBezTo>
                  <a:pt x="3039830" y="62440"/>
                  <a:pt x="3309693" y="255565"/>
                  <a:pt x="3298777" y="549807"/>
                </a:cubicBezTo>
                <a:cubicBezTo>
                  <a:pt x="3365418" y="705691"/>
                  <a:pt x="3285326" y="1002083"/>
                  <a:pt x="3298777" y="1129328"/>
                </a:cubicBezTo>
                <a:cubicBezTo>
                  <a:pt x="3312228" y="1256573"/>
                  <a:pt x="3237424" y="1508512"/>
                  <a:pt x="3298777" y="1682507"/>
                </a:cubicBezTo>
                <a:cubicBezTo>
                  <a:pt x="3360130" y="1856502"/>
                  <a:pt x="3238747" y="2035563"/>
                  <a:pt x="3298777" y="2183002"/>
                </a:cubicBezTo>
                <a:cubicBezTo>
                  <a:pt x="3358807" y="2330442"/>
                  <a:pt x="3218592" y="2817542"/>
                  <a:pt x="3298777" y="3183993"/>
                </a:cubicBezTo>
                <a:cubicBezTo>
                  <a:pt x="3308009" y="3567197"/>
                  <a:pt x="3100567" y="3753223"/>
                  <a:pt x="2748970" y="3733800"/>
                </a:cubicBezTo>
                <a:cubicBezTo>
                  <a:pt x="2569932" y="3765550"/>
                  <a:pt x="2361801" y="3674849"/>
                  <a:pt x="2243163" y="3733800"/>
                </a:cubicBezTo>
                <a:cubicBezTo>
                  <a:pt x="2124525" y="3792751"/>
                  <a:pt x="1864659" y="3727245"/>
                  <a:pt x="1671380" y="3733800"/>
                </a:cubicBezTo>
                <a:cubicBezTo>
                  <a:pt x="1478101" y="3740355"/>
                  <a:pt x="1416639" y="3697934"/>
                  <a:pt x="1187564" y="3733800"/>
                </a:cubicBezTo>
                <a:cubicBezTo>
                  <a:pt x="958489" y="3769666"/>
                  <a:pt x="773716" y="3670099"/>
                  <a:pt x="549807" y="3733800"/>
                </a:cubicBezTo>
                <a:cubicBezTo>
                  <a:pt x="204632" y="3789525"/>
                  <a:pt x="35983" y="3434117"/>
                  <a:pt x="0" y="3183993"/>
                </a:cubicBezTo>
                <a:cubicBezTo>
                  <a:pt x="-16621" y="3021294"/>
                  <a:pt x="11016" y="2944246"/>
                  <a:pt x="0" y="2709840"/>
                </a:cubicBezTo>
                <a:cubicBezTo>
                  <a:pt x="-11016" y="2475434"/>
                  <a:pt x="13484" y="2307284"/>
                  <a:pt x="0" y="2156660"/>
                </a:cubicBezTo>
                <a:cubicBezTo>
                  <a:pt x="-13484" y="2006036"/>
                  <a:pt x="38842" y="1823259"/>
                  <a:pt x="0" y="1629823"/>
                </a:cubicBezTo>
                <a:cubicBezTo>
                  <a:pt x="-38842" y="1436387"/>
                  <a:pt x="17162" y="1312526"/>
                  <a:pt x="0" y="1076644"/>
                </a:cubicBezTo>
                <a:cubicBezTo>
                  <a:pt x="-17162" y="840762"/>
                  <a:pt x="9998" y="727406"/>
                  <a:pt x="0" y="54980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15366"/>
            </a:schemeClr>
          </a:solidFill>
          <a:ln>
            <a:solidFill>
              <a:srgbClr val="A100FF"/>
            </a:solidFill>
            <a:extLst>
              <a:ext uri="{C807C97D-BFC1-408E-A445-0C87EB9F89A2}">
                <ask:lineSketchStyleProps xmlns:ask="http://schemas.microsoft.com/office/drawing/2018/sketchyshapes" sd="425756263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C2D681-682D-291E-8EA7-3DF3BA9084B0}"/>
              </a:ext>
            </a:extLst>
          </p:cNvPr>
          <p:cNvSpPr/>
          <p:nvPr/>
        </p:nvSpPr>
        <p:spPr>
          <a:xfrm>
            <a:off x="9700848" y="2436676"/>
            <a:ext cx="3298777" cy="3733800"/>
          </a:xfrm>
          <a:custGeom>
            <a:avLst/>
            <a:gdLst>
              <a:gd name="connsiteX0" fmla="*/ 0 w 3298777"/>
              <a:gd name="connsiteY0" fmla="*/ 549807 h 3733800"/>
              <a:gd name="connsiteX1" fmla="*/ 549807 w 3298777"/>
              <a:gd name="connsiteY1" fmla="*/ 0 h 3733800"/>
              <a:gd name="connsiteX2" fmla="*/ 1143581 w 3298777"/>
              <a:gd name="connsiteY2" fmla="*/ 0 h 3733800"/>
              <a:gd name="connsiteX3" fmla="*/ 1715363 w 3298777"/>
              <a:gd name="connsiteY3" fmla="*/ 0 h 3733800"/>
              <a:gd name="connsiteX4" fmla="*/ 2243163 w 3298777"/>
              <a:gd name="connsiteY4" fmla="*/ 0 h 3733800"/>
              <a:gd name="connsiteX5" fmla="*/ 2748970 w 3298777"/>
              <a:gd name="connsiteY5" fmla="*/ 0 h 3733800"/>
              <a:gd name="connsiteX6" fmla="*/ 3298777 w 3298777"/>
              <a:gd name="connsiteY6" fmla="*/ 549807 h 3733800"/>
              <a:gd name="connsiteX7" fmla="*/ 3298777 w 3298777"/>
              <a:gd name="connsiteY7" fmla="*/ 1023960 h 3733800"/>
              <a:gd name="connsiteX8" fmla="*/ 3298777 w 3298777"/>
              <a:gd name="connsiteY8" fmla="*/ 1498114 h 3733800"/>
              <a:gd name="connsiteX9" fmla="*/ 3298777 w 3298777"/>
              <a:gd name="connsiteY9" fmla="*/ 2024951 h 3733800"/>
              <a:gd name="connsiteX10" fmla="*/ 3298777 w 3298777"/>
              <a:gd name="connsiteY10" fmla="*/ 2472763 h 3733800"/>
              <a:gd name="connsiteX11" fmla="*/ 3298777 w 3298777"/>
              <a:gd name="connsiteY11" fmla="*/ 3183993 h 3733800"/>
              <a:gd name="connsiteX12" fmla="*/ 2748970 w 3298777"/>
              <a:gd name="connsiteY12" fmla="*/ 3733800 h 3733800"/>
              <a:gd name="connsiteX13" fmla="*/ 2155196 w 3298777"/>
              <a:gd name="connsiteY13" fmla="*/ 3733800 h 3733800"/>
              <a:gd name="connsiteX14" fmla="*/ 1605405 w 3298777"/>
              <a:gd name="connsiteY14" fmla="*/ 3733800 h 3733800"/>
              <a:gd name="connsiteX15" fmla="*/ 1099598 w 3298777"/>
              <a:gd name="connsiteY15" fmla="*/ 3733800 h 3733800"/>
              <a:gd name="connsiteX16" fmla="*/ 549807 w 3298777"/>
              <a:gd name="connsiteY16" fmla="*/ 3733800 h 3733800"/>
              <a:gd name="connsiteX17" fmla="*/ 0 w 3298777"/>
              <a:gd name="connsiteY17" fmla="*/ 3183993 h 3733800"/>
              <a:gd name="connsiteX18" fmla="*/ 0 w 3298777"/>
              <a:gd name="connsiteY18" fmla="*/ 2630814 h 3733800"/>
              <a:gd name="connsiteX19" fmla="*/ 0 w 3298777"/>
              <a:gd name="connsiteY19" fmla="*/ 2051293 h 3733800"/>
              <a:gd name="connsiteX20" fmla="*/ 0 w 3298777"/>
              <a:gd name="connsiteY20" fmla="*/ 1524456 h 3733800"/>
              <a:gd name="connsiteX21" fmla="*/ 0 w 3298777"/>
              <a:gd name="connsiteY21" fmla="*/ 1076644 h 3733800"/>
              <a:gd name="connsiteX22" fmla="*/ 0 w 3298777"/>
              <a:gd name="connsiteY22" fmla="*/ 549807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98777" h="3733800" fill="none" extrusionOk="0">
                <a:moveTo>
                  <a:pt x="0" y="549807"/>
                </a:moveTo>
                <a:cubicBezTo>
                  <a:pt x="5846" y="188699"/>
                  <a:pt x="186235" y="-36915"/>
                  <a:pt x="549807" y="0"/>
                </a:cubicBezTo>
                <a:cubicBezTo>
                  <a:pt x="825067" y="-1134"/>
                  <a:pt x="931986" y="66577"/>
                  <a:pt x="1143581" y="0"/>
                </a:cubicBezTo>
                <a:cubicBezTo>
                  <a:pt x="1355176" y="-66577"/>
                  <a:pt x="1441283" y="12360"/>
                  <a:pt x="1715363" y="0"/>
                </a:cubicBezTo>
                <a:cubicBezTo>
                  <a:pt x="1989443" y="-12360"/>
                  <a:pt x="2114731" y="54337"/>
                  <a:pt x="2243163" y="0"/>
                </a:cubicBezTo>
                <a:cubicBezTo>
                  <a:pt x="2371595" y="-54337"/>
                  <a:pt x="2538432" y="24094"/>
                  <a:pt x="2748970" y="0"/>
                </a:cubicBezTo>
                <a:cubicBezTo>
                  <a:pt x="3007266" y="-20600"/>
                  <a:pt x="3272329" y="175198"/>
                  <a:pt x="3298777" y="549807"/>
                </a:cubicBezTo>
                <a:cubicBezTo>
                  <a:pt x="3338640" y="646734"/>
                  <a:pt x="3270187" y="788077"/>
                  <a:pt x="3298777" y="1023960"/>
                </a:cubicBezTo>
                <a:cubicBezTo>
                  <a:pt x="3327367" y="1259843"/>
                  <a:pt x="3288359" y="1318585"/>
                  <a:pt x="3298777" y="1498114"/>
                </a:cubicBezTo>
                <a:cubicBezTo>
                  <a:pt x="3309195" y="1677643"/>
                  <a:pt x="3287565" y="1835774"/>
                  <a:pt x="3298777" y="2024951"/>
                </a:cubicBezTo>
                <a:cubicBezTo>
                  <a:pt x="3309989" y="2214128"/>
                  <a:pt x="3292040" y="2269934"/>
                  <a:pt x="3298777" y="2472763"/>
                </a:cubicBezTo>
                <a:cubicBezTo>
                  <a:pt x="3305514" y="2675592"/>
                  <a:pt x="3255266" y="2933699"/>
                  <a:pt x="3298777" y="3183993"/>
                </a:cubicBezTo>
                <a:cubicBezTo>
                  <a:pt x="3361183" y="3478494"/>
                  <a:pt x="3011258" y="3659986"/>
                  <a:pt x="2748970" y="3733800"/>
                </a:cubicBezTo>
                <a:cubicBezTo>
                  <a:pt x="2579212" y="3793864"/>
                  <a:pt x="2402343" y="3662723"/>
                  <a:pt x="2155196" y="3733800"/>
                </a:cubicBezTo>
                <a:cubicBezTo>
                  <a:pt x="1908049" y="3804877"/>
                  <a:pt x="1872845" y="3687063"/>
                  <a:pt x="1605405" y="3733800"/>
                </a:cubicBezTo>
                <a:cubicBezTo>
                  <a:pt x="1337965" y="3780537"/>
                  <a:pt x="1236078" y="3724427"/>
                  <a:pt x="1099598" y="3733800"/>
                </a:cubicBezTo>
                <a:cubicBezTo>
                  <a:pt x="963118" y="3743173"/>
                  <a:pt x="742962" y="3679044"/>
                  <a:pt x="549807" y="3733800"/>
                </a:cubicBezTo>
                <a:cubicBezTo>
                  <a:pt x="275478" y="3787532"/>
                  <a:pt x="12655" y="3417064"/>
                  <a:pt x="0" y="3183993"/>
                </a:cubicBezTo>
                <a:cubicBezTo>
                  <a:pt x="-17253" y="2993278"/>
                  <a:pt x="45003" y="2823381"/>
                  <a:pt x="0" y="2630814"/>
                </a:cubicBezTo>
                <a:cubicBezTo>
                  <a:pt x="-45003" y="2438247"/>
                  <a:pt x="65299" y="2268466"/>
                  <a:pt x="0" y="2051293"/>
                </a:cubicBezTo>
                <a:cubicBezTo>
                  <a:pt x="-65299" y="1834120"/>
                  <a:pt x="53632" y="1738823"/>
                  <a:pt x="0" y="1524456"/>
                </a:cubicBezTo>
                <a:cubicBezTo>
                  <a:pt x="-53632" y="1310089"/>
                  <a:pt x="13186" y="1276293"/>
                  <a:pt x="0" y="1076644"/>
                </a:cubicBezTo>
                <a:cubicBezTo>
                  <a:pt x="-13186" y="876995"/>
                  <a:pt x="31908" y="718678"/>
                  <a:pt x="0" y="549807"/>
                </a:cubicBezTo>
                <a:close/>
              </a:path>
              <a:path w="3298777" h="3733800" stroke="0" extrusionOk="0">
                <a:moveTo>
                  <a:pt x="0" y="549807"/>
                </a:moveTo>
                <a:cubicBezTo>
                  <a:pt x="-906" y="253455"/>
                  <a:pt x="181530" y="24398"/>
                  <a:pt x="549807" y="0"/>
                </a:cubicBezTo>
                <a:cubicBezTo>
                  <a:pt x="726581" y="-16101"/>
                  <a:pt x="824098" y="43924"/>
                  <a:pt x="1055614" y="0"/>
                </a:cubicBezTo>
                <a:cubicBezTo>
                  <a:pt x="1287130" y="-43924"/>
                  <a:pt x="1366172" y="17049"/>
                  <a:pt x="1561422" y="0"/>
                </a:cubicBezTo>
                <a:cubicBezTo>
                  <a:pt x="1756672" y="-17049"/>
                  <a:pt x="1933418" y="15259"/>
                  <a:pt x="2045238" y="0"/>
                </a:cubicBezTo>
                <a:cubicBezTo>
                  <a:pt x="2157058" y="-15259"/>
                  <a:pt x="2426162" y="80792"/>
                  <a:pt x="2748970" y="0"/>
                </a:cubicBezTo>
                <a:cubicBezTo>
                  <a:pt x="3084886" y="-10718"/>
                  <a:pt x="3307940" y="245437"/>
                  <a:pt x="3298777" y="549807"/>
                </a:cubicBezTo>
                <a:cubicBezTo>
                  <a:pt x="3317609" y="656066"/>
                  <a:pt x="3262204" y="826020"/>
                  <a:pt x="3298777" y="1050302"/>
                </a:cubicBezTo>
                <a:cubicBezTo>
                  <a:pt x="3335350" y="1274585"/>
                  <a:pt x="3250425" y="1348238"/>
                  <a:pt x="3298777" y="1498114"/>
                </a:cubicBezTo>
                <a:cubicBezTo>
                  <a:pt x="3347129" y="1647990"/>
                  <a:pt x="3291805" y="1757321"/>
                  <a:pt x="3298777" y="1945926"/>
                </a:cubicBezTo>
                <a:cubicBezTo>
                  <a:pt x="3305749" y="2134531"/>
                  <a:pt x="3245660" y="2264253"/>
                  <a:pt x="3298777" y="2499105"/>
                </a:cubicBezTo>
                <a:cubicBezTo>
                  <a:pt x="3351894" y="2733957"/>
                  <a:pt x="3240483" y="2902855"/>
                  <a:pt x="3298777" y="3183993"/>
                </a:cubicBezTo>
                <a:cubicBezTo>
                  <a:pt x="3287242" y="3474109"/>
                  <a:pt x="3103976" y="3747896"/>
                  <a:pt x="2748970" y="3733800"/>
                </a:cubicBezTo>
                <a:cubicBezTo>
                  <a:pt x="2606166" y="3742446"/>
                  <a:pt x="2404903" y="3693902"/>
                  <a:pt x="2221171" y="3733800"/>
                </a:cubicBezTo>
                <a:cubicBezTo>
                  <a:pt x="2037439" y="3773698"/>
                  <a:pt x="1803697" y="3733278"/>
                  <a:pt x="1671380" y="3733800"/>
                </a:cubicBezTo>
                <a:cubicBezTo>
                  <a:pt x="1539063" y="3734322"/>
                  <a:pt x="1350505" y="3704536"/>
                  <a:pt x="1077606" y="3733800"/>
                </a:cubicBezTo>
                <a:cubicBezTo>
                  <a:pt x="804707" y="3763064"/>
                  <a:pt x="766855" y="3675403"/>
                  <a:pt x="549807" y="3733800"/>
                </a:cubicBezTo>
                <a:cubicBezTo>
                  <a:pt x="312784" y="3692664"/>
                  <a:pt x="14089" y="3576074"/>
                  <a:pt x="0" y="3183993"/>
                </a:cubicBezTo>
                <a:cubicBezTo>
                  <a:pt x="-63193" y="2991482"/>
                  <a:pt x="41907" y="2833651"/>
                  <a:pt x="0" y="2657156"/>
                </a:cubicBezTo>
                <a:cubicBezTo>
                  <a:pt x="-41907" y="2480661"/>
                  <a:pt x="41956" y="2377327"/>
                  <a:pt x="0" y="2183002"/>
                </a:cubicBezTo>
                <a:cubicBezTo>
                  <a:pt x="-41956" y="1988677"/>
                  <a:pt x="42469" y="1928559"/>
                  <a:pt x="0" y="1682507"/>
                </a:cubicBezTo>
                <a:cubicBezTo>
                  <a:pt x="-42469" y="1436455"/>
                  <a:pt x="41277" y="1262040"/>
                  <a:pt x="0" y="1102986"/>
                </a:cubicBezTo>
                <a:cubicBezTo>
                  <a:pt x="-41277" y="943932"/>
                  <a:pt x="27726" y="810290"/>
                  <a:pt x="0" y="54980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15366"/>
            </a:schemeClr>
          </a:solidFill>
          <a:ln>
            <a:solidFill>
              <a:srgbClr val="A100FF"/>
            </a:solidFill>
            <a:extLst>
              <a:ext uri="{C807C97D-BFC1-408E-A445-0C87EB9F89A2}">
                <ask:lineSketchStyleProps xmlns:ask="http://schemas.microsoft.com/office/drawing/2018/sketchyshapes" sd="2146978718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60EA4F6-A59B-EF57-7B34-2BC5860FA3DF}"/>
              </a:ext>
            </a:extLst>
          </p:cNvPr>
          <p:cNvSpPr/>
          <p:nvPr/>
        </p:nvSpPr>
        <p:spPr>
          <a:xfrm>
            <a:off x="13150388" y="2421588"/>
            <a:ext cx="3298777" cy="3733800"/>
          </a:xfrm>
          <a:custGeom>
            <a:avLst/>
            <a:gdLst>
              <a:gd name="connsiteX0" fmla="*/ 0 w 3298777"/>
              <a:gd name="connsiteY0" fmla="*/ 549807 h 3733800"/>
              <a:gd name="connsiteX1" fmla="*/ 549807 w 3298777"/>
              <a:gd name="connsiteY1" fmla="*/ 0 h 3733800"/>
              <a:gd name="connsiteX2" fmla="*/ 1121589 w 3298777"/>
              <a:gd name="connsiteY2" fmla="*/ 0 h 3733800"/>
              <a:gd name="connsiteX3" fmla="*/ 1715363 w 3298777"/>
              <a:gd name="connsiteY3" fmla="*/ 0 h 3733800"/>
              <a:gd name="connsiteX4" fmla="*/ 2221171 w 3298777"/>
              <a:gd name="connsiteY4" fmla="*/ 0 h 3733800"/>
              <a:gd name="connsiteX5" fmla="*/ 2748970 w 3298777"/>
              <a:gd name="connsiteY5" fmla="*/ 0 h 3733800"/>
              <a:gd name="connsiteX6" fmla="*/ 3298777 w 3298777"/>
              <a:gd name="connsiteY6" fmla="*/ 549807 h 3733800"/>
              <a:gd name="connsiteX7" fmla="*/ 3298777 w 3298777"/>
              <a:gd name="connsiteY7" fmla="*/ 1076644 h 3733800"/>
              <a:gd name="connsiteX8" fmla="*/ 3298777 w 3298777"/>
              <a:gd name="connsiteY8" fmla="*/ 1524456 h 3733800"/>
              <a:gd name="connsiteX9" fmla="*/ 3298777 w 3298777"/>
              <a:gd name="connsiteY9" fmla="*/ 2077635 h 3733800"/>
              <a:gd name="connsiteX10" fmla="*/ 3298777 w 3298777"/>
              <a:gd name="connsiteY10" fmla="*/ 2604472 h 3733800"/>
              <a:gd name="connsiteX11" fmla="*/ 3298777 w 3298777"/>
              <a:gd name="connsiteY11" fmla="*/ 3183993 h 3733800"/>
              <a:gd name="connsiteX12" fmla="*/ 2748970 w 3298777"/>
              <a:gd name="connsiteY12" fmla="*/ 3733800 h 3733800"/>
              <a:gd name="connsiteX13" fmla="*/ 2155196 w 3298777"/>
              <a:gd name="connsiteY13" fmla="*/ 3733800 h 3733800"/>
              <a:gd name="connsiteX14" fmla="*/ 1605405 w 3298777"/>
              <a:gd name="connsiteY14" fmla="*/ 3733800 h 3733800"/>
              <a:gd name="connsiteX15" fmla="*/ 1077606 w 3298777"/>
              <a:gd name="connsiteY15" fmla="*/ 3733800 h 3733800"/>
              <a:gd name="connsiteX16" fmla="*/ 549807 w 3298777"/>
              <a:gd name="connsiteY16" fmla="*/ 3733800 h 3733800"/>
              <a:gd name="connsiteX17" fmla="*/ 0 w 3298777"/>
              <a:gd name="connsiteY17" fmla="*/ 3183993 h 3733800"/>
              <a:gd name="connsiteX18" fmla="*/ 0 w 3298777"/>
              <a:gd name="connsiteY18" fmla="*/ 2736181 h 3733800"/>
              <a:gd name="connsiteX19" fmla="*/ 0 w 3298777"/>
              <a:gd name="connsiteY19" fmla="*/ 2156660 h 3733800"/>
              <a:gd name="connsiteX20" fmla="*/ 0 w 3298777"/>
              <a:gd name="connsiteY20" fmla="*/ 1656165 h 3733800"/>
              <a:gd name="connsiteX21" fmla="*/ 0 w 3298777"/>
              <a:gd name="connsiteY21" fmla="*/ 1182012 h 3733800"/>
              <a:gd name="connsiteX22" fmla="*/ 0 w 3298777"/>
              <a:gd name="connsiteY22" fmla="*/ 549807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98777" h="3733800" fill="none" extrusionOk="0">
                <a:moveTo>
                  <a:pt x="0" y="549807"/>
                </a:moveTo>
                <a:cubicBezTo>
                  <a:pt x="-1678" y="335001"/>
                  <a:pt x="291185" y="-23007"/>
                  <a:pt x="549807" y="0"/>
                </a:cubicBezTo>
                <a:cubicBezTo>
                  <a:pt x="669019" y="-1687"/>
                  <a:pt x="910266" y="12273"/>
                  <a:pt x="1121589" y="0"/>
                </a:cubicBezTo>
                <a:cubicBezTo>
                  <a:pt x="1332912" y="-12273"/>
                  <a:pt x="1552995" y="54293"/>
                  <a:pt x="1715363" y="0"/>
                </a:cubicBezTo>
                <a:cubicBezTo>
                  <a:pt x="1877731" y="-54293"/>
                  <a:pt x="2108852" y="45358"/>
                  <a:pt x="2221171" y="0"/>
                </a:cubicBezTo>
                <a:cubicBezTo>
                  <a:pt x="2333490" y="-45358"/>
                  <a:pt x="2565783" y="39067"/>
                  <a:pt x="2748970" y="0"/>
                </a:cubicBezTo>
                <a:cubicBezTo>
                  <a:pt x="3055724" y="6246"/>
                  <a:pt x="3251439" y="312585"/>
                  <a:pt x="3298777" y="549807"/>
                </a:cubicBezTo>
                <a:cubicBezTo>
                  <a:pt x="3308392" y="770501"/>
                  <a:pt x="3273121" y="919318"/>
                  <a:pt x="3298777" y="1076644"/>
                </a:cubicBezTo>
                <a:cubicBezTo>
                  <a:pt x="3324433" y="1233970"/>
                  <a:pt x="3285418" y="1419371"/>
                  <a:pt x="3298777" y="1524456"/>
                </a:cubicBezTo>
                <a:cubicBezTo>
                  <a:pt x="3312136" y="1629541"/>
                  <a:pt x="3239937" y="1903947"/>
                  <a:pt x="3298777" y="2077635"/>
                </a:cubicBezTo>
                <a:cubicBezTo>
                  <a:pt x="3357617" y="2251323"/>
                  <a:pt x="3248263" y="2497284"/>
                  <a:pt x="3298777" y="2604472"/>
                </a:cubicBezTo>
                <a:cubicBezTo>
                  <a:pt x="3349291" y="2711660"/>
                  <a:pt x="3256100" y="2994358"/>
                  <a:pt x="3298777" y="3183993"/>
                </a:cubicBezTo>
                <a:cubicBezTo>
                  <a:pt x="3288412" y="3480862"/>
                  <a:pt x="3103782" y="3743525"/>
                  <a:pt x="2748970" y="3733800"/>
                </a:cubicBezTo>
                <a:cubicBezTo>
                  <a:pt x="2536843" y="3760506"/>
                  <a:pt x="2340763" y="3663292"/>
                  <a:pt x="2155196" y="3733800"/>
                </a:cubicBezTo>
                <a:cubicBezTo>
                  <a:pt x="1969629" y="3804308"/>
                  <a:pt x="1841498" y="3705639"/>
                  <a:pt x="1605405" y="3733800"/>
                </a:cubicBezTo>
                <a:cubicBezTo>
                  <a:pt x="1369312" y="3761961"/>
                  <a:pt x="1218354" y="3685297"/>
                  <a:pt x="1077606" y="3733800"/>
                </a:cubicBezTo>
                <a:cubicBezTo>
                  <a:pt x="936858" y="3782303"/>
                  <a:pt x="761960" y="3712961"/>
                  <a:pt x="549807" y="3733800"/>
                </a:cubicBezTo>
                <a:cubicBezTo>
                  <a:pt x="174310" y="3761695"/>
                  <a:pt x="-55114" y="3477356"/>
                  <a:pt x="0" y="3183993"/>
                </a:cubicBezTo>
                <a:cubicBezTo>
                  <a:pt x="-42479" y="3059270"/>
                  <a:pt x="38928" y="2916927"/>
                  <a:pt x="0" y="2736181"/>
                </a:cubicBezTo>
                <a:cubicBezTo>
                  <a:pt x="-38928" y="2555435"/>
                  <a:pt x="22736" y="2385369"/>
                  <a:pt x="0" y="2156660"/>
                </a:cubicBezTo>
                <a:cubicBezTo>
                  <a:pt x="-22736" y="1927951"/>
                  <a:pt x="47392" y="1773115"/>
                  <a:pt x="0" y="1656165"/>
                </a:cubicBezTo>
                <a:cubicBezTo>
                  <a:pt x="-47392" y="1539215"/>
                  <a:pt x="5963" y="1388453"/>
                  <a:pt x="0" y="1182012"/>
                </a:cubicBezTo>
                <a:cubicBezTo>
                  <a:pt x="-5963" y="975571"/>
                  <a:pt x="71212" y="783227"/>
                  <a:pt x="0" y="549807"/>
                </a:cubicBezTo>
                <a:close/>
              </a:path>
              <a:path w="3298777" h="3733800" stroke="0" extrusionOk="0">
                <a:moveTo>
                  <a:pt x="0" y="549807"/>
                </a:moveTo>
                <a:cubicBezTo>
                  <a:pt x="-17781" y="265152"/>
                  <a:pt x="193059" y="62253"/>
                  <a:pt x="549807" y="0"/>
                </a:cubicBezTo>
                <a:cubicBezTo>
                  <a:pt x="652942" y="-52475"/>
                  <a:pt x="832404" y="2517"/>
                  <a:pt x="1033623" y="0"/>
                </a:cubicBezTo>
                <a:cubicBezTo>
                  <a:pt x="1234842" y="-2517"/>
                  <a:pt x="1314809" y="45203"/>
                  <a:pt x="1583414" y="0"/>
                </a:cubicBezTo>
                <a:cubicBezTo>
                  <a:pt x="1852019" y="-45203"/>
                  <a:pt x="1868078" y="65508"/>
                  <a:pt x="2133204" y="0"/>
                </a:cubicBezTo>
                <a:cubicBezTo>
                  <a:pt x="2398330" y="-65508"/>
                  <a:pt x="2446284" y="21857"/>
                  <a:pt x="2748970" y="0"/>
                </a:cubicBezTo>
                <a:cubicBezTo>
                  <a:pt x="3084013" y="6935"/>
                  <a:pt x="3274602" y="268156"/>
                  <a:pt x="3298777" y="549807"/>
                </a:cubicBezTo>
                <a:cubicBezTo>
                  <a:pt x="3331821" y="707099"/>
                  <a:pt x="3271378" y="958550"/>
                  <a:pt x="3298777" y="1076644"/>
                </a:cubicBezTo>
                <a:cubicBezTo>
                  <a:pt x="3326176" y="1194738"/>
                  <a:pt x="3288245" y="1418980"/>
                  <a:pt x="3298777" y="1550798"/>
                </a:cubicBezTo>
                <a:cubicBezTo>
                  <a:pt x="3309309" y="1682616"/>
                  <a:pt x="3280382" y="1849569"/>
                  <a:pt x="3298777" y="1998609"/>
                </a:cubicBezTo>
                <a:cubicBezTo>
                  <a:pt x="3317172" y="2147649"/>
                  <a:pt x="3241948" y="2331944"/>
                  <a:pt x="3298777" y="2472763"/>
                </a:cubicBezTo>
                <a:cubicBezTo>
                  <a:pt x="3355606" y="2613582"/>
                  <a:pt x="3225060" y="3028044"/>
                  <a:pt x="3298777" y="3183993"/>
                </a:cubicBezTo>
                <a:cubicBezTo>
                  <a:pt x="3269792" y="3515364"/>
                  <a:pt x="3060225" y="3662032"/>
                  <a:pt x="2748970" y="3733800"/>
                </a:cubicBezTo>
                <a:cubicBezTo>
                  <a:pt x="2550595" y="3766443"/>
                  <a:pt x="2331720" y="3726871"/>
                  <a:pt x="2199179" y="3733800"/>
                </a:cubicBezTo>
                <a:cubicBezTo>
                  <a:pt x="2066638" y="3740729"/>
                  <a:pt x="1802036" y="3724290"/>
                  <a:pt x="1693372" y="3733800"/>
                </a:cubicBezTo>
                <a:cubicBezTo>
                  <a:pt x="1584708" y="3743310"/>
                  <a:pt x="1296722" y="3727752"/>
                  <a:pt x="1187564" y="3733800"/>
                </a:cubicBezTo>
                <a:cubicBezTo>
                  <a:pt x="1078406" y="3739848"/>
                  <a:pt x="710937" y="3730246"/>
                  <a:pt x="549807" y="3733800"/>
                </a:cubicBezTo>
                <a:cubicBezTo>
                  <a:pt x="165386" y="3701864"/>
                  <a:pt x="3164" y="3421472"/>
                  <a:pt x="0" y="3183993"/>
                </a:cubicBezTo>
                <a:cubicBezTo>
                  <a:pt x="-8128" y="3035221"/>
                  <a:pt x="21605" y="2775194"/>
                  <a:pt x="0" y="2657156"/>
                </a:cubicBezTo>
                <a:cubicBezTo>
                  <a:pt x="-21605" y="2539118"/>
                  <a:pt x="52700" y="2336261"/>
                  <a:pt x="0" y="2183002"/>
                </a:cubicBezTo>
                <a:cubicBezTo>
                  <a:pt x="-52700" y="2029743"/>
                  <a:pt x="31942" y="1876156"/>
                  <a:pt x="0" y="1629823"/>
                </a:cubicBezTo>
                <a:cubicBezTo>
                  <a:pt x="-31942" y="1383490"/>
                  <a:pt x="48298" y="1233598"/>
                  <a:pt x="0" y="1102986"/>
                </a:cubicBezTo>
                <a:cubicBezTo>
                  <a:pt x="-48298" y="972374"/>
                  <a:pt x="37576" y="724219"/>
                  <a:pt x="0" y="54980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15366"/>
            </a:schemeClr>
          </a:solidFill>
          <a:ln>
            <a:solidFill>
              <a:srgbClr val="A100FF"/>
            </a:solidFill>
            <a:extLst>
              <a:ext uri="{C807C97D-BFC1-408E-A445-0C87EB9F89A2}">
                <ask:lineSketchStyleProps xmlns:ask="http://schemas.microsoft.com/office/drawing/2018/sketchyshapes" sd="1351349366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D0ADBA-853B-2B9F-37F2-4200978CE290}"/>
              </a:ext>
            </a:extLst>
          </p:cNvPr>
          <p:cNvSpPr txBox="1"/>
          <p:nvPr/>
        </p:nvSpPr>
        <p:spPr>
          <a:xfrm>
            <a:off x="6796452" y="8106666"/>
            <a:ext cx="11577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Appealing to potential investors, aligning with the goal of going public by year-end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DC5ABC-8580-844F-C47E-2E98834107A3}"/>
              </a:ext>
            </a:extLst>
          </p:cNvPr>
          <p:cNvSpPr txBox="1"/>
          <p:nvPr/>
        </p:nvSpPr>
        <p:spPr>
          <a:xfrm>
            <a:off x="14240146" y="9194428"/>
            <a:ext cx="3669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/>
              <a:t>Image Source: https://</a:t>
            </a:r>
            <a:r>
              <a:rPr lang="en-US" sz="1000" i="1" dirty="0" err="1"/>
              <a:t>amandawaymire.wordpress.com</a:t>
            </a:r>
            <a:r>
              <a:rPr lang="en-US" sz="1000" i="1" dirty="0"/>
              <a:t>/outcomes/</a:t>
            </a:r>
          </a:p>
        </p:txBody>
      </p:sp>
      <p:pic>
        <p:nvPicPr>
          <p:cNvPr id="1032" name="Picture 8" descr="Outcomes | Journey through Marketing">
            <a:extLst>
              <a:ext uri="{FF2B5EF4-FFF2-40B4-BE49-F238E27FC236}">
                <a16:creationId xmlns:a16="http://schemas.microsoft.com/office/drawing/2014/main" id="{028DDF34-8A7E-69CB-D5DA-B513AFD3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95" y="7306042"/>
            <a:ext cx="2922150" cy="13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F03B5769-9718-C3BD-34A1-81DB35906235}"/>
              </a:ext>
            </a:extLst>
          </p:cNvPr>
          <p:cNvSpPr txBox="1"/>
          <p:nvPr/>
        </p:nvSpPr>
        <p:spPr>
          <a:xfrm>
            <a:off x="12053220" y="-7731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68121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23D04F8-7FF8-81B4-5A80-B576A5DB31F3}"/>
              </a:ext>
            </a:extLst>
          </p:cNvPr>
          <p:cNvSpPr/>
          <p:nvPr/>
        </p:nvSpPr>
        <p:spPr>
          <a:xfrm>
            <a:off x="6099892" y="2678786"/>
            <a:ext cx="8534400" cy="4724400"/>
          </a:xfrm>
          <a:prstGeom prst="roundRect">
            <a:avLst/>
          </a:prstGeom>
          <a:solidFill>
            <a:schemeClr val="accent4">
              <a:alpha val="74761"/>
            </a:schemeClr>
          </a:solidFill>
          <a:ln>
            <a:solidFill>
              <a:srgbClr val="461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TextBox 6">
            <a:extLst>
              <a:ext uri="{FF2B5EF4-FFF2-40B4-BE49-F238E27FC236}">
                <a16:creationId xmlns:a16="http://schemas.microsoft.com/office/drawing/2014/main" id="{9E1641D2-C368-0ABA-6013-0D2B19A00026}"/>
              </a:ext>
            </a:extLst>
          </p:cNvPr>
          <p:cNvSpPr txBox="1"/>
          <p:nvPr/>
        </p:nvSpPr>
        <p:spPr>
          <a:xfrm>
            <a:off x="2779306" y="4214780"/>
            <a:ext cx="2927761" cy="112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spc="-80" dirty="0">
                <a:latin typeface="Graphik Regular" panose="020B0503030202060203" pitchFamily="34" charset="0"/>
              </a:rPr>
              <a:t>Next Step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337F45-BC52-4DA1-688F-8ECCD5489FAF}"/>
              </a:ext>
            </a:extLst>
          </p:cNvPr>
          <p:cNvSpPr txBox="1"/>
          <p:nvPr/>
        </p:nvSpPr>
        <p:spPr>
          <a:xfrm>
            <a:off x="7163431" y="3373785"/>
            <a:ext cx="64073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While this analysis has provided valuable insights and potentials, it is time to advance to a more scalable, real-time production setting for the comprehensive understanding of your business operations. We are well-prepared to offer guidance and support in making this transition.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C1E3E134-5F3D-7B86-E350-C0B11513AD90}"/>
              </a:ext>
            </a:extLst>
          </p:cNvPr>
          <p:cNvSpPr txBox="1"/>
          <p:nvPr/>
        </p:nvSpPr>
        <p:spPr>
          <a:xfrm>
            <a:off x="13043605" y="802724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82920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2A24C138-839C-C504-D6FA-3224E1A06EAE}"/>
              </a:ext>
            </a:extLst>
          </p:cNvPr>
          <p:cNvSpPr txBox="1"/>
          <p:nvPr/>
        </p:nvSpPr>
        <p:spPr>
          <a:xfrm>
            <a:off x="774619" y="0"/>
            <a:ext cx="3900150" cy="1146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Dash</a:t>
            </a:r>
            <a:r>
              <a:rPr lang="en-US" sz="6600" spc="-80" dirty="0">
                <a:latin typeface="Graphik Regular" panose="020B0503030202060203" pitchFamily="34" charset="0"/>
              </a:rPr>
              <a:t>board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BBDC13B-30E9-E0D8-230E-22330687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75" y="1562100"/>
            <a:ext cx="14700468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71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77931" y="2865707"/>
            <a:ext cx="8673443" cy="4159213"/>
            <a:chOff x="0" y="0"/>
            <a:chExt cx="11564591" cy="554561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82417" y="1881878"/>
              <a:ext cx="3005067" cy="36637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Business Question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  <a:p>
              <a:pPr marL="342900" indent="-342900">
                <a:lnSpc>
                  <a:spcPts val="2660"/>
                </a:lnSpc>
                <a:buFont typeface="Wingdings" pitchFamily="2" charset="2"/>
                <a:buChar char="Ø"/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Dashboard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69D792-DBA7-C151-0B94-A14A949DB729}"/>
              </a:ext>
            </a:extLst>
          </p:cNvPr>
          <p:cNvSpPr txBox="1"/>
          <p:nvPr/>
        </p:nvSpPr>
        <p:spPr>
          <a:xfrm>
            <a:off x="8499198" y="2881341"/>
            <a:ext cx="74499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 dirty="0">
                <a:effectLst/>
              </a:rPr>
              <a:t>Social Buzz is a technology company in the social media and content creation industry, </a:t>
            </a:r>
            <a:r>
              <a:rPr lang="en-GB" sz="2400" dirty="0"/>
              <a:t>currently </a:t>
            </a:r>
            <a:r>
              <a:rPr lang="en-GB" sz="2400" b="0" i="0" u="none" strike="noStrike" dirty="0">
                <a:effectLst/>
              </a:rPr>
              <a:t>experiencing rapid and unanticipated growth. </a:t>
            </a:r>
          </a:p>
          <a:p>
            <a:endParaRPr lang="en-GB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Accenture will be offering advisory services to Social Buzz with the objective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Conduct an audit of Social Buzz’s big data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Offer recommendations for a successful 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Conduct an analysis of content categories to identify the 5 most popular Social Buzz content.</a:t>
            </a:r>
          </a:p>
          <a:p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5CF73-2EAC-04C6-CE2C-C0C860A4777C}"/>
              </a:ext>
            </a:extLst>
          </p:cNvPr>
          <p:cNvSpPr/>
          <p:nvPr/>
        </p:nvSpPr>
        <p:spPr>
          <a:xfrm>
            <a:off x="9818377" y="6816612"/>
            <a:ext cx="4402182" cy="7261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Duration: 3-month Initial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B98A7F-253C-0EB9-BB9D-6928B6D8BCAF}"/>
              </a:ext>
            </a:extLst>
          </p:cNvPr>
          <p:cNvSpPr txBox="1"/>
          <p:nvPr/>
        </p:nvSpPr>
        <p:spPr>
          <a:xfrm>
            <a:off x="2501111" y="5253958"/>
            <a:ext cx="6907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Experiencing rapid growth more than anticipated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100,000 pieces of is highly unstructured content everyday. Approximately 3million, every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company with limited resource to manage current scale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579918" y="1022601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173340" y="78057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0E59FD-6302-2AAA-D8BB-AE9900B05CE5}"/>
              </a:ext>
            </a:extLst>
          </p:cNvPr>
          <p:cNvSpPr txBox="1"/>
          <p:nvPr/>
        </p:nvSpPr>
        <p:spPr>
          <a:xfrm>
            <a:off x="14014787" y="7847461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Bisola </a:t>
            </a:r>
            <a:r>
              <a:rPr lang="en-US" sz="2400" b="1" dirty="0" err="1"/>
              <a:t>Olagoke</a:t>
            </a:r>
            <a:r>
              <a:rPr lang="en-US" sz="2400" b="1" dirty="0"/>
              <a:t> </a:t>
            </a:r>
          </a:p>
          <a:p>
            <a:r>
              <a:rPr lang="en-US" sz="2400" dirty="0"/>
              <a:t>Data Analyst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3DDB8C-CF78-E199-7309-FD9859BBE225}"/>
              </a:ext>
            </a:extLst>
          </p:cNvPr>
          <p:cNvSpPr txBox="1"/>
          <p:nvPr/>
        </p:nvSpPr>
        <p:spPr>
          <a:xfrm>
            <a:off x="14014787" y="472800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Marcus </a:t>
            </a:r>
            <a:r>
              <a:rPr lang="en-US" sz="2400" b="1" dirty="0" err="1"/>
              <a:t>Rompton</a:t>
            </a:r>
            <a:r>
              <a:rPr lang="en-US" sz="2400" b="1" dirty="0"/>
              <a:t> </a:t>
            </a:r>
          </a:p>
          <a:p>
            <a:r>
              <a:rPr lang="en-US" sz="2400" dirty="0"/>
              <a:t>Senior Principle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EC56C2-6106-13D2-912A-8FC6509DF5F3}"/>
              </a:ext>
            </a:extLst>
          </p:cNvPr>
          <p:cNvSpPr txBox="1"/>
          <p:nvPr/>
        </p:nvSpPr>
        <p:spPr>
          <a:xfrm>
            <a:off x="13893099" y="1633772"/>
            <a:ext cx="388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Andrew Fleming </a:t>
            </a:r>
          </a:p>
          <a:p>
            <a:r>
              <a:rPr lang="en-US" sz="2400" dirty="0"/>
              <a:t>Chief Technical Architect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E3A540-4452-7724-DA34-4E870E790CAE}"/>
              </a:ext>
            </a:extLst>
          </p:cNvPr>
          <p:cNvGrpSpPr/>
          <p:nvPr/>
        </p:nvGrpSpPr>
        <p:grpSpPr>
          <a:xfrm>
            <a:off x="11477419" y="7201418"/>
            <a:ext cx="2467295" cy="2305012"/>
            <a:chOff x="11477419" y="7201418"/>
            <a:chExt cx="2467295" cy="2305012"/>
          </a:xfrm>
        </p:grpSpPr>
        <p:sp>
          <p:nvSpPr>
            <p:cNvPr id="17" name="Freeform 17"/>
            <p:cNvSpPr/>
            <p:nvPr/>
          </p:nvSpPr>
          <p:spPr>
            <a:xfrm>
              <a:off x="11859577" y="7421293"/>
              <a:ext cx="2085137" cy="2085137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1477419" y="7201418"/>
              <a:ext cx="2123087" cy="2123082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CBFF24F-E2FD-4B93-9DD7-158092627A6A}"/>
                </a:ext>
              </a:extLst>
            </p:cNvPr>
            <p:cNvSpPr/>
            <p:nvPr/>
          </p:nvSpPr>
          <p:spPr>
            <a:xfrm>
              <a:off x="11513342" y="7250441"/>
              <a:ext cx="2053384" cy="2025035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0E3F14-CEE9-D142-5693-399D7C449746}"/>
              </a:ext>
            </a:extLst>
          </p:cNvPr>
          <p:cNvSpPr/>
          <p:nvPr/>
        </p:nvSpPr>
        <p:spPr>
          <a:xfrm>
            <a:off x="3444213" y="1154197"/>
            <a:ext cx="32392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Brief/Data Understanding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D04EBA-4A19-6E90-53AF-C0439A9B9AA4}"/>
              </a:ext>
            </a:extLst>
          </p:cNvPr>
          <p:cNvSpPr/>
          <p:nvPr/>
        </p:nvSpPr>
        <p:spPr>
          <a:xfrm>
            <a:off x="6814220" y="4392025"/>
            <a:ext cx="32392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Modelling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BE64FD-582C-707F-FE04-51CB9742D95A}"/>
              </a:ext>
            </a:extLst>
          </p:cNvPr>
          <p:cNvSpPr/>
          <p:nvPr/>
        </p:nvSpPr>
        <p:spPr>
          <a:xfrm>
            <a:off x="5145063" y="2796597"/>
            <a:ext cx="32392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F2AAE4-7095-6797-5BE8-38AD41167C03}"/>
              </a:ext>
            </a:extLst>
          </p:cNvPr>
          <p:cNvSpPr/>
          <p:nvPr/>
        </p:nvSpPr>
        <p:spPr>
          <a:xfrm>
            <a:off x="8528738" y="6046499"/>
            <a:ext cx="32392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EEA76F-827F-D56D-5791-4351A71D0F48}"/>
              </a:ext>
            </a:extLst>
          </p:cNvPr>
          <p:cNvSpPr/>
          <p:nvPr/>
        </p:nvSpPr>
        <p:spPr>
          <a:xfrm>
            <a:off x="10628522" y="7828620"/>
            <a:ext cx="323924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Highlighting Insights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DAD220-459E-4E3E-8BD4-EBCBA626BFFC}"/>
              </a:ext>
            </a:extLst>
          </p:cNvPr>
          <p:cNvSpPr/>
          <p:nvPr/>
        </p:nvSpPr>
        <p:spPr>
          <a:xfrm>
            <a:off x="4975440" y="1104900"/>
            <a:ext cx="5844960" cy="30480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EA631D7-85F0-FC56-6613-CC828BA968C2}"/>
              </a:ext>
            </a:extLst>
          </p:cNvPr>
          <p:cNvSpPr/>
          <p:nvPr/>
        </p:nvSpPr>
        <p:spPr>
          <a:xfrm>
            <a:off x="5825969" y="4399309"/>
            <a:ext cx="7620000" cy="270608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354A82-1AE4-AE81-866F-2E3F1C6B0EC7}"/>
              </a:ext>
            </a:extLst>
          </p:cNvPr>
          <p:cNvSpPr txBox="1"/>
          <p:nvPr/>
        </p:nvSpPr>
        <p:spPr>
          <a:xfrm>
            <a:off x="11658600" y="2042039"/>
            <a:ext cx="51348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 are the key trends and factors driving engagement in these top five categories?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6B6A88-9D35-688D-5C65-CE7FCD4852F3}"/>
              </a:ext>
            </a:extLst>
          </p:cNvPr>
          <p:cNvGrpSpPr/>
          <p:nvPr/>
        </p:nvGrpSpPr>
        <p:grpSpPr>
          <a:xfrm>
            <a:off x="970208" y="2310126"/>
            <a:ext cx="4099748" cy="3788201"/>
            <a:chOff x="1639306" y="751282"/>
            <a:chExt cx="3550910" cy="301880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1639306" y="2653168"/>
              <a:ext cx="2972219" cy="1116919"/>
            </a:xfrm>
            <a:prstGeom prst="rect">
              <a:avLst/>
            </a:prstGeom>
          </p:spPr>
        </p:pic>
        <p:pic>
          <p:nvPicPr>
            <p:cNvPr id="19" name="Picture 4" descr="Top 10 Good Business Analyst Interview Questions | IRM Training">
              <a:extLst>
                <a:ext uri="{FF2B5EF4-FFF2-40B4-BE49-F238E27FC236}">
                  <a16:creationId xmlns:a16="http://schemas.microsoft.com/office/drawing/2014/main" id="{AB629DEB-45E8-AB09-A290-B6E7FEFBF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751282"/>
              <a:ext cx="2706611" cy="167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08A987-C179-2E06-B3CC-17405A3C8177}"/>
                </a:ext>
              </a:extLst>
            </p:cNvPr>
            <p:cNvSpPr txBox="1"/>
            <p:nvPr/>
          </p:nvSpPr>
          <p:spPr>
            <a:xfrm>
              <a:off x="2334600" y="2679347"/>
              <a:ext cx="2855616" cy="858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GB" sz="3200" b="1" kern="0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Business Questions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DEAEA84-27B5-9927-33F7-A1F4935E23FC}"/>
              </a:ext>
            </a:extLst>
          </p:cNvPr>
          <p:cNvSpPr txBox="1"/>
          <p:nvPr/>
        </p:nvSpPr>
        <p:spPr>
          <a:xfrm>
            <a:off x="5320749" y="1960516"/>
            <a:ext cx="56492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What are the five categories that have consistently generated the highest user engagement?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A0A6E-DC77-F1E9-29AD-DFB71F8C16C1}"/>
              </a:ext>
            </a:extLst>
          </p:cNvPr>
          <p:cNvSpPr txBox="1"/>
          <p:nvPr/>
        </p:nvSpPr>
        <p:spPr>
          <a:xfrm>
            <a:off x="9719892" y="5268959"/>
            <a:ext cx="36424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Score</a:t>
            </a:r>
          </a:p>
          <a:p>
            <a:pPr algn="ctr"/>
            <a:r>
              <a:rPr lang="en-GB" sz="1400" kern="0" dirty="0">
                <a:effectLst/>
                <a:latin typeface="ArialMT"/>
                <a:ea typeface="Times New Roman" panose="02020603050405020304" pitchFamily="18" charset="0"/>
                <a:cs typeface="Times New Roman" panose="02020603050405020304" pitchFamily="18" charset="0"/>
              </a:rPr>
              <a:t>The number that quantifies how “popular” each reaction is. </a:t>
            </a:r>
            <a:r>
              <a:rPr lang="en-GB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4" name="Picture 2" descr="Key Performance Indicators and Your Business | Blackman &amp; Sloop">
            <a:extLst>
              <a:ext uri="{FF2B5EF4-FFF2-40B4-BE49-F238E27FC236}">
                <a16:creationId xmlns:a16="http://schemas.microsoft.com/office/drawing/2014/main" id="{8494F8C3-1ECF-4001-7845-B6C3291A5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213" y="4543246"/>
            <a:ext cx="2242054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A7D829-2E4A-A743-CC28-EC8C5864C43F}"/>
              </a:ext>
            </a:extLst>
          </p:cNvPr>
          <p:cNvSpPr txBox="1"/>
          <p:nvPr/>
        </p:nvSpPr>
        <p:spPr>
          <a:xfrm>
            <a:off x="12272370" y="7120183"/>
            <a:ext cx="5987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GB" sz="12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</a:p>
          <a:p>
            <a:pPr lvl="0" algn="just"/>
            <a:r>
              <a:rPr lang="en-GB" sz="12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GB" sz="12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irm.com.au</a:t>
            </a:r>
            <a:r>
              <a:rPr lang="en-GB" sz="12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/good-business-analysis-questions/</a:t>
            </a:r>
          </a:p>
          <a:p>
            <a:pPr lvl="0" algn="just"/>
            <a:r>
              <a:rPr lang="en-GB" sz="12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https://b-</a:t>
            </a:r>
            <a:r>
              <a:rPr lang="en-GB" sz="12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scpa.com</a:t>
            </a:r>
            <a:r>
              <a:rPr lang="en-GB" sz="12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/2018/12/06/key-performance-indicators-and-your-business-part-1-of-2/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E2E17-9725-29F4-67A4-6F99EE7643E4}"/>
              </a:ext>
            </a:extLst>
          </p:cNvPr>
          <p:cNvSpPr/>
          <p:nvPr/>
        </p:nvSpPr>
        <p:spPr>
          <a:xfrm>
            <a:off x="11060700" y="1077278"/>
            <a:ext cx="6084300" cy="304800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F27BB-7BC2-5F33-3A04-437F4B1FFF87}"/>
              </a:ext>
            </a:extLst>
          </p:cNvPr>
          <p:cNvSpPr txBox="1"/>
          <p:nvPr/>
        </p:nvSpPr>
        <p:spPr>
          <a:xfrm rot="21108165">
            <a:off x="12499552" y="846677"/>
            <a:ext cx="3130670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b="1" kern="0" dirty="0">
                <a:solidFill>
                  <a:srgbClr val="963488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Additional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03F1B3-D3FD-B58A-1CCE-D7628E66714F}"/>
              </a:ext>
            </a:extLst>
          </p:cNvPr>
          <p:cNvGrpSpPr/>
          <p:nvPr/>
        </p:nvGrpSpPr>
        <p:grpSpPr>
          <a:xfrm>
            <a:off x="7063130" y="6081028"/>
            <a:ext cx="2819400" cy="791840"/>
            <a:chOff x="7105540" y="6547888"/>
            <a:chExt cx="2819400" cy="7918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DA7B15-48C7-BE95-378C-851FA48F14A1}"/>
                </a:ext>
              </a:extLst>
            </p:cNvPr>
            <p:cNvSpPr/>
            <p:nvPr/>
          </p:nvSpPr>
          <p:spPr>
            <a:xfrm>
              <a:off x="7105540" y="6591783"/>
              <a:ext cx="2819400" cy="747945"/>
            </a:xfrm>
            <a:prstGeom prst="rect">
              <a:avLst/>
            </a:prstGeom>
            <a:solidFill>
              <a:srgbClr val="A1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9A77A4-8D60-6DC4-66B2-C8A40580318F}"/>
                </a:ext>
              </a:extLst>
            </p:cNvPr>
            <p:cNvSpPr txBox="1"/>
            <p:nvPr/>
          </p:nvSpPr>
          <p:spPr>
            <a:xfrm>
              <a:off x="7487041" y="6547888"/>
              <a:ext cx="20563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Key Performance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Indicator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35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1" y="860915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3AAC8A-480F-4DAA-347F-566CAB06CB5C}"/>
              </a:ext>
            </a:extLst>
          </p:cNvPr>
          <p:cNvSpPr txBox="1"/>
          <p:nvPr/>
        </p:nvSpPr>
        <p:spPr>
          <a:xfrm>
            <a:off x="12817935" y="5531596"/>
            <a:ext cx="2972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b="1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Highest general user engagements</a:t>
            </a:r>
            <a:endParaRPr lang="en-GB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96C7AE-8DCD-A62E-1E35-68A43C54B515}"/>
              </a:ext>
            </a:extLst>
          </p:cNvPr>
          <p:cNvSpPr txBox="1"/>
          <p:nvPr/>
        </p:nvSpPr>
        <p:spPr>
          <a:xfrm>
            <a:off x="7714306" y="5947095"/>
            <a:ext cx="33921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b="1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First category </a:t>
            </a:r>
            <a:endParaRPr lang="en-GB" sz="2400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F6E34-A8EA-CFCC-7B19-86618D83D2F3}"/>
              </a:ext>
            </a:extLst>
          </p:cNvPr>
          <p:cNvSpPr txBox="1"/>
          <p:nvPr/>
        </p:nvSpPr>
        <p:spPr>
          <a:xfrm>
            <a:off x="7152516" y="4339905"/>
            <a:ext cx="36743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8000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endParaRPr lang="en-GB" sz="8000" b="1" kern="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4A5FF0-6C3B-4D73-4578-04D59DB44C1E}"/>
              </a:ext>
            </a:extLst>
          </p:cNvPr>
          <p:cNvSpPr txBox="1"/>
          <p:nvPr/>
        </p:nvSpPr>
        <p:spPr>
          <a:xfrm>
            <a:off x="11963400" y="4255950"/>
            <a:ext cx="55741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b="1" kern="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THURSDAY</a:t>
            </a:r>
            <a:endParaRPr lang="en-US" sz="7200" dirty="0"/>
          </a:p>
        </p:txBody>
      </p:sp>
      <p:pic>
        <p:nvPicPr>
          <p:cNvPr id="22" name="Picture 21" descr="A number with black text&#10;&#10;Description automatically generated">
            <a:extLst>
              <a:ext uri="{FF2B5EF4-FFF2-40B4-BE49-F238E27FC236}">
                <a16:creationId xmlns:a16="http://schemas.microsoft.com/office/drawing/2014/main" id="{771A76F6-3BC8-9712-8CEE-D15AB7E52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48" y="3690525"/>
            <a:ext cx="2972219" cy="232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CC0F305-1F22-5AB4-D347-995E2584119C}"/>
              </a:ext>
            </a:extLst>
          </p:cNvPr>
          <p:cNvSpPr/>
          <p:nvPr/>
        </p:nvSpPr>
        <p:spPr>
          <a:xfrm>
            <a:off x="11820846" y="1919018"/>
            <a:ext cx="6134316" cy="3277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 descr="A pie chart with numbers and a few percentages&#10;&#10;Description automatically generated">
            <a:extLst>
              <a:ext uri="{FF2B5EF4-FFF2-40B4-BE49-F238E27FC236}">
                <a16:creationId xmlns:a16="http://schemas.microsoft.com/office/drawing/2014/main" id="{2FA57DE9-2696-EE1D-6943-38399B533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4" y="1638300"/>
            <a:ext cx="5658594" cy="3796264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2E9FBE-BFD2-BEC3-A2E3-9D3FECB6C5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94"/>
          <a:stretch/>
        </p:blipFill>
        <p:spPr>
          <a:xfrm>
            <a:off x="2348293" y="1562099"/>
            <a:ext cx="2572178" cy="720606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555214" y="9490987"/>
            <a:ext cx="17253776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4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8" name="Picture 37" descr="A graph showing a blue line&#10;&#10;Description automatically generated">
            <a:extLst>
              <a:ext uri="{FF2B5EF4-FFF2-40B4-BE49-F238E27FC236}">
                <a16:creationId xmlns:a16="http://schemas.microsoft.com/office/drawing/2014/main" id="{1B9B96E8-7285-AEA1-51E0-1FDF1B2606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5364459"/>
            <a:ext cx="6841006" cy="4137368"/>
          </a:xfrm>
          <a:prstGeom prst="rect">
            <a:avLst/>
          </a:prstGeom>
        </p:spPr>
      </p:pic>
      <p:sp>
        <p:nvSpPr>
          <p:cNvPr id="41" name="TextBox 6">
            <a:extLst>
              <a:ext uri="{FF2B5EF4-FFF2-40B4-BE49-F238E27FC236}">
                <a16:creationId xmlns:a16="http://schemas.microsoft.com/office/drawing/2014/main" id="{8499F0AB-B997-9A38-56EF-711450243004}"/>
              </a:ext>
            </a:extLst>
          </p:cNvPr>
          <p:cNvSpPr txBox="1"/>
          <p:nvPr/>
        </p:nvSpPr>
        <p:spPr>
          <a:xfrm rot="16200000">
            <a:off x="-2704983" y="4932490"/>
            <a:ext cx="7826588" cy="1085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48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General Content Performance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FA0955-773E-CF0A-FEC8-4FF22FC60B71}"/>
              </a:ext>
            </a:extLst>
          </p:cNvPr>
          <p:cNvSpPr txBox="1"/>
          <p:nvPr/>
        </p:nvSpPr>
        <p:spPr>
          <a:xfrm>
            <a:off x="12106179" y="2027247"/>
            <a:ext cx="5439746" cy="3610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 algn="just">
              <a:buFont typeface="Wingdings" pitchFamily="2" charset="2"/>
              <a:buChar char="q"/>
            </a:pPr>
            <a:r>
              <a:rPr lang="en-US" sz="1751" dirty="0"/>
              <a:t>There are 16 unique content categories.</a:t>
            </a:r>
          </a:p>
          <a:p>
            <a:pPr algn="just"/>
            <a:endParaRPr lang="en-US" sz="1751" dirty="0"/>
          </a:p>
          <a:p>
            <a:pPr marL="342917" indent="-342917" algn="just">
              <a:buFont typeface="Wingdings" pitchFamily="2" charset="2"/>
              <a:buChar char="q"/>
            </a:pPr>
            <a:r>
              <a:rPr lang="en-US" sz="1751" dirty="0"/>
              <a:t>Positive sentiments contributed to over half of the total sentiment, with over 56% of reactions. </a:t>
            </a:r>
          </a:p>
          <a:p>
            <a:pPr marL="342917" indent="-342917" algn="just">
              <a:buFont typeface="Wingdings" pitchFamily="2" charset="2"/>
              <a:buChar char="q"/>
            </a:pPr>
            <a:endParaRPr lang="en-US" sz="1751" dirty="0"/>
          </a:p>
          <a:p>
            <a:pPr marL="342917" indent="-342917" algn="just">
              <a:buFont typeface="Wingdings" pitchFamily="2" charset="2"/>
              <a:buChar char="q"/>
            </a:pPr>
            <a:r>
              <a:rPr lang="en-GB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top three reaction types are </a:t>
            </a:r>
            <a:r>
              <a:rPr lang="en-GB" b="1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Love, Adore and Want</a:t>
            </a:r>
            <a:r>
              <a:rPr lang="en-GB" kern="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751" dirty="0"/>
          </a:p>
          <a:p>
            <a:pPr marL="342917" indent="-342917" algn="just">
              <a:buFont typeface="Wingdings" pitchFamily="2" charset="2"/>
              <a:buChar char="q"/>
            </a:pPr>
            <a:endParaRPr lang="en-US" sz="1751" dirty="0"/>
          </a:p>
          <a:p>
            <a:pPr marL="342917" indent="-342917" algn="just">
              <a:buFont typeface="Wingdings" pitchFamily="2" charset="2"/>
              <a:buChar char="q"/>
            </a:pPr>
            <a:r>
              <a:rPr lang="en-US" sz="1751" dirty="0"/>
              <a:t>Activities were highest in May 2021, Jan 2021 and Aug 2020, respectively. Low engagement in June 2020 and 2021. </a:t>
            </a:r>
          </a:p>
          <a:p>
            <a:pPr marL="342917" indent="-342917" algn="just">
              <a:buFont typeface="Wingdings" pitchFamily="2" charset="2"/>
              <a:buChar char="q"/>
            </a:pPr>
            <a:endParaRPr lang="en-US" sz="1751" dirty="0"/>
          </a:p>
          <a:p>
            <a:pPr marL="342917" indent="-342917" algn="just">
              <a:buFont typeface="Wingdings" pitchFamily="2" charset="2"/>
              <a:buChar char="q"/>
            </a:pPr>
            <a:endParaRPr lang="en-US" sz="1751" dirty="0"/>
          </a:p>
        </p:txBody>
      </p:sp>
      <p:pic>
        <p:nvPicPr>
          <p:cNvPr id="27" name="Picture 26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C5BC7B43-FFF9-AC71-2CC6-024297CC9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637" y="5375127"/>
            <a:ext cx="6057604" cy="4013562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A7CEB4F5-A6AF-240A-3E0F-CD62F87B1FFB}"/>
              </a:ext>
            </a:extLst>
          </p:cNvPr>
          <p:cNvSpPr txBox="1"/>
          <p:nvPr/>
        </p:nvSpPr>
        <p:spPr>
          <a:xfrm>
            <a:off x="2572661" y="106117"/>
            <a:ext cx="316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5600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52365</TotalTime>
  <Words>874</Words>
  <Application>Microsoft Macintosh PowerPoint</Application>
  <PresentationFormat>Custom</PresentationFormat>
  <Paragraphs>176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Graphik Regular</vt:lpstr>
      <vt:lpstr>Wingdings</vt:lpstr>
      <vt:lpstr>Söhne</vt:lpstr>
      <vt:lpstr>ArialMT</vt:lpstr>
      <vt:lpstr>Arial</vt:lpstr>
      <vt:lpstr>Clear Sans Regular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Bisola Modupeoluwa Olagoke</cp:lastModifiedBy>
  <cp:revision>32</cp:revision>
  <dcterms:created xsi:type="dcterms:W3CDTF">2006-08-16T00:00:00Z</dcterms:created>
  <dcterms:modified xsi:type="dcterms:W3CDTF">2023-11-20T15:54:46Z</dcterms:modified>
  <dc:identifier>DAEhDyfaYKE</dc:identifier>
</cp:coreProperties>
</file>